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9" r:id="rId4"/>
    <p:sldId id="269" r:id="rId5"/>
    <p:sldId id="258" r:id="rId6"/>
    <p:sldId id="257" r:id="rId7"/>
    <p:sldId id="274" r:id="rId8"/>
    <p:sldId id="260" r:id="rId9"/>
    <p:sldId id="261" r:id="rId10"/>
    <p:sldId id="262" r:id="rId11"/>
    <p:sldId id="263" r:id="rId12"/>
    <p:sldId id="280" r:id="rId13"/>
    <p:sldId id="281" r:id="rId14"/>
    <p:sldId id="272" r:id="rId15"/>
    <p:sldId id="264" r:id="rId16"/>
    <p:sldId id="282" r:id="rId17"/>
    <p:sldId id="265" r:id="rId18"/>
    <p:sldId id="275" r:id="rId19"/>
    <p:sldId id="267" r:id="rId20"/>
    <p:sldId id="266" r:id="rId21"/>
    <p:sldId id="268" r:id="rId22"/>
    <p:sldId id="277" r:id="rId23"/>
    <p:sldId id="278" r:id="rId24"/>
    <p:sldId id="279" r:id="rId25"/>
    <p:sldId id="270"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86482" autoAdjust="0"/>
  </p:normalViewPr>
  <p:slideViewPr>
    <p:cSldViewPr>
      <p:cViewPr varScale="1">
        <p:scale>
          <a:sx n="74" d="100"/>
          <a:sy n="74" d="100"/>
        </p:scale>
        <p:origin x="-1698" y="-90"/>
      </p:cViewPr>
      <p:guideLst>
        <p:guide orient="horz" pos="2160"/>
        <p:guide pos="2880"/>
      </p:guideLst>
    </p:cSldViewPr>
  </p:slideViewPr>
  <p:outlineViewPr>
    <p:cViewPr>
      <p:scale>
        <a:sx n="33" d="100"/>
        <a:sy n="33" d="100"/>
      </p:scale>
      <p:origin x="0" y="9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C43C9E6-8FBE-4909-BF64-174F7B124E7B}" type="datetimeFigureOut">
              <a:rPr lang="en-IE" smtClean="0"/>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372999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C43C9E6-8FBE-4909-BF64-174F7B124E7B}" type="datetimeFigureOut">
              <a:rPr lang="en-IE" smtClean="0"/>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69438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C43C9E6-8FBE-4909-BF64-174F7B124E7B}" type="datetimeFigureOut">
              <a:rPr lang="en-IE" smtClean="0"/>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78983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C43C9E6-8FBE-4909-BF64-174F7B124E7B}" type="datetimeFigureOut">
              <a:rPr lang="en-IE" smtClean="0"/>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81858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3C9E6-8FBE-4909-BF64-174F7B124E7B}" type="datetimeFigureOut">
              <a:rPr lang="en-IE" smtClean="0"/>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157517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C43C9E6-8FBE-4909-BF64-174F7B124E7B}" type="datetimeFigureOut">
              <a:rPr lang="en-IE" smtClean="0"/>
              <a:t>02/12/2012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273986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C43C9E6-8FBE-4909-BF64-174F7B124E7B}" type="datetimeFigureOut">
              <a:rPr lang="en-IE" smtClean="0"/>
              <a:t>02/12/2012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250743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C43C9E6-8FBE-4909-BF64-174F7B124E7B}" type="datetimeFigureOut">
              <a:rPr lang="en-IE" smtClean="0"/>
              <a:t>02/12/2012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36519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3C9E6-8FBE-4909-BF64-174F7B124E7B}" type="datetimeFigureOut">
              <a:rPr lang="en-IE" smtClean="0"/>
              <a:t>02/12/2012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237591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3C9E6-8FBE-4909-BF64-174F7B124E7B}" type="datetimeFigureOut">
              <a:rPr lang="en-IE" smtClean="0"/>
              <a:t>02/12/2012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323934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3C9E6-8FBE-4909-BF64-174F7B124E7B}" type="datetimeFigureOut">
              <a:rPr lang="en-IE" smtClean="0"/>
              <a:t>02/12/2012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296098F-3822-443C-A749-BA9A1CEB3FC9}" type="slidenum">
              <a:rPr lang="en-IE" smtClean="0"/>
              <a:t>‹#›</a:t>
            </a:fld>
            <a:endParaRPr lang="en-IE"/>
          </a:p>
        </p:txBody>
      </p:sp>
    </p:spTree>
    <p:extLst>
      <p:ext uri="{BB962C8B-B14F-4D97-AF65-F5344CB8AC3E}">
        <p14:creationId xmlns:p14="http://schemas.microsoft.com/office/powerpoint/2010/main" val="28675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3C9E6-8FBE-4909-BF64-174F7B124E7B}" type="datetimeFigureOut">
              <a:rPr lang="en-IE" smtClean="0"/>
              <a:t>02/12/2012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6098F-3822-443C-A749-BA9A1CEB3FC9}" type="slidenum">
              <a:rPr lang="en-IE" smtClean="0"/>
              <a:t>‹#›</a:t>
            </a:fld>
            <a:endParaRPr lang="en-IE"/>
          </a:p>
        </p:txBody>
      </p:sp>
    </p:spTree>
    <p:extLst>
      <p:ext uri="{BB962C8B-B14F-4D97-AF65-F5344CB8AC3E}">
        <p14:creationId xmlns:p14="http://schemas.microsoft.com/office/powerpoint/2010/main" val="209881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528" y="22207"/>
            <a:ext cx="9649072" cy="1816937"/>
          </a:xfrm>
        </p:spPr>
        <p:txBody>
          <a:bodyPr>
            <a:noAutofit/>
          </a:bodyPr>
          <a:lstStyle/>
          <a:p>
            <a:r>
              <a:rPr lang="en-IE" sz="6000" b="1" dirty="0" err="1" smtClean="0"/>
              <a:t>Cb</a:t>
            </a:r>
            <a:r>
              <a:rPr lang="en-IE" sz="6000" b="1" dirty="0" smtClean="0"/>
              <a:t>. </a:t>
            </a:r>
            <a:r>
              <a:rPr lang="en-IE" sz="6000" b="1" smtClean="0"/>
              <a:t>21 </a:t>
            </a:r>
            <a:r>
              <a:rPr lang="en-IE" sz="6000" b="1" dirty="0" err="1" smtClean="0"/>
              <a:t>Monera</a:t>
            </a:r>
            <a:r>
              <a:rPr lang="en-IE" sz="6000" b="1" dirty="0" smtClean="0"/>
              <a:t>- </a:t>
            </a:r>
            <a:r>
              <a:rPr lang="en-IE" sz="6000" b="1" dirty="0" err="1" smtClean="0"/>
              <a:t>na</a:t>
            </a:r>
            <a:r>
              <a:rPr lang="en-IE" sz="6000" b="1" dirty="0" smtClean="0"/>
              <a:t> BAICTÉIR</a:t>
            </a:r>
            <a:endParaRPr lang="en-IE" sz="6000" b="1" dirty="0"/>
          </a:p>
        </p:txBody>
      </p:sp>
      <p:sp>
        <p:nvSpPr>
          <p:cNvPr id="5" name="Subtitle 4"/>
          <p:cNvSpPr>
            <a:spLocks noGrp="1"/>
          </p:cNvSpPr>
          <p:nvPr>
            <p:ph type="subTitle" idx="1"/>
          </p:nvPr>
        </p:nvSpPr>
        <p:spPr>
          <a:xfrm>
            <a:off x="5580112" y="1556792"/>
            <a:ext cx="3024336" cy="3289920"/>
          </a:xfrm>
        </p:spPr>
        <p:txBody>
          <a:bodyPr>
            <a:noAutofit/>
          </a:bodyPr>
          <a:lstStyle/>
          <a:p>
            <a:r>
              <a:rPr lang="en-IE" sz="2400" dirty="0" err="1" smtClean="0">
                <a:solidFill>
                  <a:srgbClr val="FF0000"/>
                </a:solidFill>
              </a:rPr>
              <a:t>Staphlococcus</a:t>
            </a:r>
            <a:r>
              <a:rPr lang="en-IE" sz="2400" dirty="0" smtClean="0">
                <a:solidFill>
                  <a:srgbClr val="FF0000"/>
                </a:solidFill>
              </a:rPr>
              <a:t> Bacteria </a:t>
            </a:r>
            <a:r>
              <a:rPr lang="en-IE" sz="2400" dirty="0">
                <a:solidFill>
                  <a:srgbClr val="FF0000"/>
                </a:solidFill>
              </a:rPr>
              <a:t>in the nose. Coloured scanning electron micrograph (SEM) of bacteria (green) on the surface of the nasal cavity. Mucus, secreted by cells in the lining of the nose, traps foreign objects, such as bacteria, preventing them from entering the lungs. </a:t>
            </a:r>
          </a:p>
        </p:txBody>
      </p:sp>
      <p:pic>
        <p:nvPicPr>
          <p:cNvPr id="4098" name="Picture 2" descr="http://www.sciencephoto.com/image/12000/large/B2201444-Bacteria_in_the_nose,_SEM-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518457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90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lstStyle/>
          <a:p>
            <a:pPr algn="l"/>
            <a:r>
              <a:rPr lang="en-IE" b="1" u="sng" dirty="0" err="1">
                <a:solidFill>
                  <a:srgbClr val="FF0000"/>
                </a:solidFill>
              </a:rPr>
              <a:t>Cothú</a:t>
            </a:r>
            <a:r>
              <a:rPr lang="en-IE" b="1" u="sng" dirty="0">
                <a:solidFill>
                  <a:srgbClr val="FF0000"/>
                </a:solidFill>
              </a:rPr>
              <a:t> </a:t>
            </a:r>
            <a:r>
              <a:rPr lang="en-IE" b="1" u="sng" dirty="0" err="1">
                <a:solidFill>
                  <a:srgbClr val="FF0000"/>
                </a:solidFill>
              </a:rPr>
              <a:t>sna</a:t>
            </a:r>
            <a:r>
              <a:rPr lang="en-IE" b="1" u="sng" dirty="0">
                <a:solidFill>
                  <a:srgbClr val="FF0000"/>
                </a:solidFill>
              </a:rPr>
              <a:t> </a:t>
            </a:r>
            <a:r>
              <a:rPr lang="en-IE" b="1" u="sng" dirty="0" err="1">
                <a:solidFill>
                  <a:srgbClr val="FF0000"/>
                </a:solidFill>
              </a:rPr>
              <a:t>Baictéir</a:t>
            </a:r>
            <a:endParaRPr lang="en-IE" dirty="0"/>
          </a:p>
        </p:txBody>
      </p:sp>
      <p:sp>
        <p:nvSpPr>
          <p:cNvPr id="3" name="Content Placeholder 2"/>
          <p:cNvSpPr>
            <a:spLocks noGrp="1"/>
          </p:cNvSpPr>
          <p:nvPr>
            <p:ph idx="1"/>
          </p:nvPr>
        </p:nvSpPr>
        <p:spPr>
          <a:xfrm>
            <a:off x="107504" y="1052736"/>
            <a:ext cx="8579296" cy="5616624"/>
          </a:xfrm>
        </p:spPr>
        <p:txBody>
          <a:bodyPr>
            <a:normAutofit lnSpcReduction="10000"/>
          </a:bodyPr>
          <a:lstStyle/>
          <a:p>
            <a:pPr marL="0" indent="0">
              <a:buNone/>
            </a:pPr>
            <a:r>
              <a:rPr lang="en-IE" u="sng" dirty="0" smtClean="0"/>
              <a:t>2.Baictéir </a:t>
            </a:r>
            <a:r>
              <a:rPr lang="en-IE" b="1" u="sng" dirty="0" err="1">
                <a:solidFill>
                  <a:srgbClr val="7030A0"/>
                </a:solidFill>
              </a:rPr>
              <a:t>Heitreatrófacha</a:t>
            </a:r>
            <a:r>
              <a:rPr lang="en-IE" b="1" dirty="0">
                <a:solidFill>
                  <a:srgbClr val="7030A0"/>
                </a:solidFill>
              </a:rPr>
              <a:t> </a:t>
            </a:r>
            <a:r>
              <a:rPr lang="en-IE" dirty="0"/>
              <a:t>– </a:t>
            </a:r>
            <a:r>
              <a:rPr lang="en-IE" dirty="0" smtClean="0"/>
              <a:t> </a:t>
            </a:r>
          </a:p>
          <a:p>
            <a:pPr>
              <a:buFont typeface="Arial" charset="0"/>
              <a:buChar char="•"/>
            </a:pPr>
            <a:r>
              <a:rPr lang="en-IE" dirty="0" err="1" smtClean="0">
                <a:solidFill>
                  <a:srgbClr val="0070C0"/>
                </a:solidFill>
              </a:rPr>
              <a:t>Shapraifíteacha</a:t>
            </a:r>
            <a:r>
              <a:rPr lang="en-IE" dirty="0" smtClean="0">
                <a:solidFill>
                  <a:srgbClr val="0070C0"/>
                </a:solidFill>
              </a:rPr>
              <a:t> </a:t>
            </a:r>
            <a:r>
              <a:rPr lang="en-IE" dirty="0"/>
              <a:t>– </a:t>
            </a:r>
            <a:r>
              <a:rPr lang="en-IE" dirty="0" err="1" smtClean="0"/>
              <a:t>bia</a:t>
            </a:r>
            <a:r>
              <a:rPr lang="en-IE" dirty="0" smtClean="0"/>
              <a:t> ó </a:t>
            </a:r>
            <a:r>
              <a:rPr lang="en-IE" dirty="0" err="1" smtClean="0"/>
              <a:t>ábhar</a:t>
            </a:r>
            <a:r>
              <a:rPr lang="en-IE" dirty="0" smtClean="0"/>
              <a:t> </a:t>
            </a:r>
          </a:p>
          <a:p>
            <a:pPr marL="0" indent="0">
              <a:buNone/>
            </a:pPr>
            <a:r>
              <a:rPr lang="en-IE" dirty="0"/>
              <a:t> </a:t>
            </a:r>
            <a:r>
              <a:rPr lang="en-IE" dirty="0" smtClean="0"/>
              <a:t>   </a:t>
            </a:r>
            <a:r>
              <a:rPr lang="en-IE" dirty="0" err="1" smtClean="0"/>
              <a:t>neamhbheo</a:t>
            </a:r>
            <a:r>
              <a:rPr lang="en-IE" dirty="0" smtClean="0"/>
              <a:t>/</a:t>
            </a:r>
            <a:r>
              <a:rPr lang="en-IE" dirty="0" err="1" smtClean="0"/>
              <a:t>lofa</a:t>
            </a:r>
            <a:r>
              <a:rPr lang="en-IE" dirty="0" smtClean="0"/>
              <a:t> </a:t>
            </a:r>
          </a:p>
          <a:p>
            <a:pPr>
              <a:buFont typeface="Arial" charset="0"/>
              <a:buChar char="•"/>
            </a:pPr>
            <a:r>
              <a:rPr lang="en-IE" dirty="0" err="1" smtClean="0">
                <a:solidFill>
                  <a:srgbClr val="0070C0"/>
                </a:solidFill>
              </a:rPr>
              <a:t>Sheadánacha</a:t>
            </a:r>
            <a:r>
              <a:rPr lang="en-IE" dirty="0" smtClean="0">
                <a:solidFill>
                  <a:srgbClr val="0070C0"/>
                </a:solidFill>
              </a:rPr>
              <a:t>- </a:t>
            </a:r>
            <a:r>
              <a:rPr lang="en-IE" dirty="0" err="1" smtClean="0"/>
              <a:t>bia</a:t>
            </a:r>
            <a:r>
              <a:rPr lang="en-IE" dirty="0" smtClean="0"/>
              <a:t> ó </a:t>
            </a:r>
            <a:r>
              <a:rPr lang="en-IE" dirty="0" err="1" smtClean="0"/>
              <a:t>orgánaigh</a:t>
            </a:r>
            <a:r>
              <a:rPr lang="en-IE" dirty="0" smtClean="0"/>
              <a:t> </a:t>
            </a:r>
          </a:p>
          <a:p>
            <a:pPr marL="0" indent="0">
              <a:buNone/>
            </a:pPr>
            <a:r>
              <a:rPr lang="en-IE" dirty="0" err="1" smtClean="0"/>
              <a:t>bheo</a:t>
            </a:r>
            <a:r>
              <a:rPr lang="en-IE" dirty="0" smtClean="0"/>
              <a:t>- </a:t>
            </a:r>
            <a:r>
              <a:rPr lang="en-IE" dirty="0" err="1" smtClean="0"/>
              <a:t>déanann</a:t>
            </a:r>
            <a:r>
              <a:rPr lang="en-IE" dirty="0" smtClean="0"/>
              <a:t> </a:t>
            </a:r>
            <a:r>
              <a:rPr lang="en-IE" dirty="0" err="1" smtClean="0"/>
              <a:t>siad</a:t>
            </a:r>
            <a:r>
              <a:rPr lang="en-IE" dirty="0" smtClean="0"/>
              <a:t> </a:t>
            </a:r>
            <a:r>
              <a:rPr lang="en-IE" dirty="0" err="1" smtClean="0"/>
              <a:t>dochair</a:t>
            </a:r>
            <a:r>
              <a:rPr lang="en-IE" dirty="0" smtClean="0"/>
              <a:t> don </a:t>
            </a:r>
          </a:p>
          <a:p>
            <a:pPr marL="0" indent="0">
              <a:buNone/>
            </a:pPr>
            <a:r>
              <a:rPr lang="en-IE" dirty="0" err="1" smtClean="0"/>
              <a:t>óstach</a:t>
            </a:r>
            <a:r>
              <a:rPr lang="en-IE" dirty="0" smtClean="0"/>
              <a:t>  </a:t>
            </a:r>
            <a:r>
              <a:rPr lang="en-IE" dirty="0" err="1" smtClean="0"/>
              <a:t>m.s.</a:t>
            </a:r>
            <a:r>
              <a:rPr lang="en-IE" dirty="0" smtClean="0"/>
              <a:t> </a:t>
            </a:r>
            <a:r>
              <a:rPr lang="en-IE" dirty="0" err="1"/>
              <a:t>baictéir</a:t>
            </a:r>
            <a:r>
              <a:rPr lang="en-IE" dirty="0"/>
              <a:t> </a:t>
            </a:r>
            <a:r>
              <a:rPr lang="en-IE" dirty="0" err="1"/>
              <a:t>gur</a:t>
            </a:r>
            <a:r>
              <a:rPr lang="en-IE" dirty="0"/>
              <a:t> </a:t>
            </a:r>
            <a:r>
              <a:rPr lang="en-IE" dirty="0" err="1"/>
              <a:t>cúis</a:t>
            </a:r>
            <a:r>
              <a:rPr lang="en-IE" dirty="0"/>
              <a:t> </a:t>
            </a:r>
            <a:r>
              <a:rPr lang="en-IE" dirty="0" err="1"/>
              <a:t>galair</a:t>
            </a:r>
            <a:r>
              <a:rPr lang="en-IE" dirty="0"/>
              <a:t> </a:t>
            </a:r>
            <a:r>
              <a:rPr lang="en-IE" dirty="0" err="1"/>
              <a:t>iad</a:t>
            </a:r>
            <a:r>
              <a:rPr lang="en-IE" dirty="0" smtClean="0"/>
              <a:t>.</a:t>
            </a:r>
            <a:r>
              <a:rPr lang="en-IE" dirty="0"/>
              <a:t> </a:t>
            </a:r>
            <a:endParaRPr lang="en-IE" dirty="0" smtClean="0"/>
          </a:p>
          <a:p>
            <a:pPr lvl="0"/>
            <a:endParaRPr lang="en-IE" b="1" dirty="0" smtClean="0"/>
          </a:p>
          <a:p>
            <a:pPr lvl="0"/>
            <a:r>
              <a:rPr lang="en-IE" b="1" dirty="0" err="1" smtClean="0"/>
              <a:t>Seadánachas</a:t>
            </a:r>
            <a:r>
              <a:rPr lang="en-IE" dirty="0" smtClean="0"/>
              <a:t> </a:t>
            </a:r>
            <a:r>
              <a:rPr lang="en-IE" dirty="0"/>
              <a:t>(parasitism) – </a:t>
            </a:r>
            <a:r>
              <a:rPr lang="en-IE" dirty="0" err="1" smtClean="0"/>
              <a:t>Orgánaigh</a:t>
            </a:r>
            <a:r>
              <a:rPr lang="en-IE" dirty="0" smtClean="0"/>
              <a:t> a </a:t>
            </a:r>
            <a:r>
              <a:rPr lang="en-IE" dirty="0" err="1" smtClean="0"/>
              <a:t>déanann</a:t>
            </a:r>
            <a:r>
              <a:rPr lang="en-IE" dirty="0" smtClean="0"/>
              <a:t> </a:t>
            </a:r>
            <a:r>
              <a:rPr lang="en-IE" dirty="0" err="1" smtClean="0"/>
              <a:t>dochar</a:t>
            </a:r>
            <a:r>
              <a:rPr lang="en-IE" dirty="0" smtClean="0"/>
              <a:t> </a:t>
            </a:r>
            <a:r>
              <a:rPr lang="en-IE" dirty="0"/>
              <a:t>don </a:t>
            </a:r>
            <a:r>
              <a:rPr lang="en-IE" dirty="0" err="1"/>
              <a:t>óstach</a:t>
            </a:r>
            <a:r>
              <a:rPr lang="en-IE" dirty="0"/>
              <a:t> </a:t>
            </a:r>
            <a:r>
              <a:rPr lang="en-IE" dirty="0" smtClean="0"/>
              <a:t>(host) </a:t>
            </a:r>
            <a:r>
              <a:rPr lang="en-IE" dirty="0" err="1" smtClean="0"/>
              <a:t>m.s.</a:t>
            </a:r>
            <a:r>
              <a:rPr lang="en-IE" dirty="0" smtClean="0"/>
              <a:t> </a:t>
            </a:r>
            <a:r>
              <a:rPr lang="en-IE" i="1" dirty="0">
                <a:solidFill>
                  <a:srgbClr val="D60093"/>
                </a:solidFill>
              </a:rPr>
              <a:t>streptococci</a:t>
            </a:r>
            <a:r>
              <a:rPr lang="en-IE" i="1" dirty="0"/>
              <a:t> </a:t>
            </a:r>
            <a:r>
              <a:rPr lang="en-IE" dirty="0"/>
              <a:t>–</a:t>
            </a:r>
            <a:r>
              <a:rPr lang="en-IE" dirty="0" err="1"/>
              <a:t>baictéir</a:t>
            </a:r>
            <a:r>
              <a:rPr lang="en-IE" dirty="0"/>
              <a:t> </a:t>
            </a:r>
            <a:r>
              <a:rPr lang="en-IE" dirty="0" err="1"/>
              <a:t>gur</a:t>
            </a:r>
            <a:r>
              <a:rPr lang="en-IE" dirty="0"/>
              <a:t> </a:t>
            </a:r>
            <a:r>
              <a:rPr lang="en-IE" dirty="0" err="1"/>
              <a:t>cúis</a:t>
            </a:r>
            <a:r>
              <a:rPr lang="en-IE" dirty="0"/>
              <a:t> </a:t>
            </a:r>
            <a:r>
              <a:rPr lang="en-IE" dirty="0" err="1"/>
              <a:t>galar</a:t>
            </a:r>
            <a:r>
              <a:rPr lang="en-IE" dirty="0"/>
              <a:t> </a:t>
            </a:r>
            <a:r>
              <a:rPr lang="en-IE" dirty="0" err="1"/>
              <a:t>iad</a:t>
            </a:r>
            <a:r>
              <a:rPr lang="en-IE" dirty="0"/>
              <a:t>.</a:t>
            </a:r>
          </a:p>
          <a:p>
            <a:pPr marL="0" indent="0">
              <a:buNone/>
            </a:pPr>
            <a:endParaRPr lang="en-IE" dirty="0"/>
          </a:p>
          <a:p>
            <a:endParaRPr lang="en-IE" dirty="0"/>
          </a:p>
        </p:txBody>
      </p:sp>
      <p:pic>
        <p:nvPicPr>
          <p:cNvPr id="5122" name="Picture 2" descr="http://blog.healia.com/files/u5/strep_throa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60648"/>
            <a:ext cx="2736304"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6469387">
            <a:off x="5654089" y="3030157"/>
            <a:ext cx="2683673" cy="4627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5789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864096"/>
          </a:xfrm>
        </p:spPr>
        <p:txBody>
          <a:bodyPr>
            <a:normAutofit fontScale="90000"/>
          </a:bodyPr>
          <a:lstStyle/>
          <a:p>
            <a:r>
              <a:rPr lang="en-IE" b="1" u="sng" dirty="0" err="1" smtClean="0">
                <a:solidFill>
                  <a:srgbClr val="FF0000"/>
                </a:solidFill>
              </a:rPr>
              <a:t>Toscaí</a:t>
            </a:r>
            <a:r>
              <a:rPr lang="en-IE" b="1" u="sng" dirty="0" smtClean="0">
                <a:solidFill>
                  <a:srgbClr val="FF0000"/>
                </a:solidFill>
              </a:rPr>
              <a:t> le </a:t>
            </a:r>
            <a:r>
              <a:rPr lang="en-IE" b="1" u="sng" dirty="0" err="1" smtClean="0">
                <a:solidFill>
                  <a:srgbClr val="FF0000"/>
                </a:solidFill>
              </a:rPr>
              <a:t>tionchar</a:t>
            </a:r>
            <a:r>
              <a:rPr lang="en-IE" b="1" u="sng" dirty="0" smtClean="0">
                <a:solidFill>
                  <a:srgbClr val="FF0000"/>
                </a:solidFill>
              </a:rPr>
              <a:t> </a:t>
            </a:r>
            <a:r>
              <a:rPr lang="en-IE" b="1" u="sng" dirty="0" err="1">
                <a:solidFill>
                  <a:srgbClr val="FF0000"/>
                </a:solidFill>
              </a:rPr>
              <a:t>ar</a:t>
            </a:r>
            <a:r>
              <a:rPr lang="en-IE" b="1" u="sng" dirty="0">
                <a:solidFill>
                  <a:srgbClr val="FF0000"/>
                </a:solidFill>
              </a:rPr>
              <a:t> </a:t>
            </a:r>
            <a:r>
              <a:rPr lang="en-IE" b="1" u="sng" dirty="0" err="1">
                <a:solidFill>
                  <a:srgbClr val="FF0000"/>
                </a:solidFill>
              </a:rPr>
              <a:t>Fás</a:t>
            </a:r>
            <a:r>
              <a:rPr lang="en-IE" b="1" u="sng" dirty="0">
                <a:solidFill>
                  <a:srgbClr val="FF0000"/>
                </a:solidFill>
              </a:rPr>
              <a:t> </a:t>
            </a:r>
            <a:r>
              <a:rPr lang="en-IE" b="1" u="sng" dirty="0" err="1">
                <a:solidFill>
                  <a:srgbClr val="FF0000"/>
                </a:solidFill>
              </a:rPr>
              <a:t>na</a:t>
            </a:r>
            <a:r>
              <a:rPr lang="en-IE" b="1" u="sng" dirty="0">
                <a:solidFill>
                  <a:srgbClr val="FF0000"/>
                </a:solidFill>
              </a:rPr>
              <a:t> </a:t>
            </a:r>
            <a:r>
              <a:rPr lang="en-IE" b="1" u="sng" dirty="0" err="1">
                <a:solidFill>
                  <a:srgbClr val="FF0000"/>
                </a:solidFill>
              </a:rPr>
              <a:t>mbaictéar</a:t>
            </a:r>
            <a:endParaRPr lang="en-IE" dirty="0">
              <a:solidFill>
                <a:srgbClr val="FF0000"/>
              </a:solidFill>
            </a:endParaRPr>
          </a:p>
        </p:txBody>
      </p:sp>
      <p:sp>
        <p:nvSpPr>
          <p:cNvPr id="3" name="Content Placeholder 2"/>
          <p:cNvSpPr>
            <a:spLocks noGrp="1"/>
          </p:cNvSpPr>
          <p:nvPr>
            <p:ph idx="1"/>
          </p:nvPr>
        </p:nvSpPr>
        <p:spPr>
          <a:xfrm>
            <a:off x="179512" y="1052736"/>
            <a:ext cx="8856984" cy="5688632"/>
          </a:xfrm>
        </p:spPr>
        <p:txBody>
          <a:bodyPr>
            <a:normAutofit/>
          </a:bodyPr>
          <a:lstStyle/>
          <a:p>
            <a:pPr marL="514350" lvl="0" indent="-514350">
              <a:buFont typeface="+mj-lt"/>
              <a:buAutoNum type="arabicPeriod"/>
            </a:pPr>
            <a:r>
              <a:rPr lang="en-IE" b="1" dirty="0" err="1">
                <a:solidFill>
                  <a:srgbClr val="0070C0"/>
                </a:solidFill>
              </a:rPr>
              <a:t>Ocsaigin</a:t>
            </a:r>
            <a:r>
              <a:rPr lang="en-IE" b="1" dirty="0">
                <a:solidFill>
                  <a:srgbClr val="0070C0"/>
                </a:solidFill>
              </a:rPr>
              <a:t>:</a:t>
            </a:r>
            <a:r>
              <a:rPr lang="en-IE" dirty="0">
                <a:solidFill>
                  <a:srgbClr val="0070C0"/>
                </a:solidFill>
              </a:rPr>
              <a:t> </a:t>
            </a:r>
            <a:r>
              <a:rPr lang="en-IE" dirty="0" err="1"/>
              <a:t>D’fheadfadh</a:t>
            </a:r>
            <a:r>
              <a:rPr lang="en-IE" dirty="0"/>
              <a:t> </a:t>
            </a:r>
            <a:r>
              <a:rPr lang="en-IE" dirty="0" err="1"/>
              <a:t>baictéir</a:t>
            </a:r>
            <a:r>
              <a:rPr lang="en-IE" dirty="0"/>
              <a:t> </a:t>
            </a:r>
            <a:r>
              <a:rPr lang="en-IE" dirty="0" err="1"/>
              <a:t>fás</a:t>
            </a:r>
            <a:r>
              <a:rPr lang="en-IE" dirty="0"/>
              <a:t> le </a:t>
            </a:r>
            <a:r>
              <a:rPr lang="en-IE" dirty="0" err="1"/>
              <a:t>nó</a:t>
            </a:r>
            <a:r>
              <a:rPr lang="en-IE" dirty="0"/>
              <a:t> </a:t>
            </a:r>
            <a:r>
              <a:rPr lang="en-IE" dirty="0" err="1"/>
              <a:t>gan</a:t>
            </a:r>
            <a:r>
              <a:rPr lang="en-IE" dirty="0"/>
              <a:t> </a:t>
            </a:r>
            <a:r>
              <a:rPr lang="en-IE" dirty="0" err="1"/>
              <a:t>ocsaigin</a:t>
            </a:r>
            <a:r>
              <a:rPr lang="en-IE" dirty="0"/>
              <a:t>. </a:t>
            </a:r>
            <a:r>
              <a:rPr lang="en-IE" dirty="0" err="1" smtClean="0"/>
              <a:t>A</a:t>
            </a:r>
            <a:r>
              <a:rPr lang="en-IE" b="1" dirty="0" err="1" smtClean="0"/>
              <a:t>naeróbaí</a:t>
            </a:r>
            <a:r>
              <a:rPr lang="en-IE" b="1" dirty="0" smtClean="0"/>
              <a:t> </a:t>
            </a:r>
            <a:r>
              <a:rPr lang="en-IE" b="1" dirty="0" err="1" smtClean="0"/>
              <a:t>roghnach</a:t>
            </a:r>
            <a:r>
              <a:rPr lang="en-IE" b="1" dirty="0" smtClean="0"/>
              <a:t> </a:t>
            </a:r>
            <a:r>
              <a:rPr lang="en-IE" b="1" dirty="0" err="1" smtClean="0"/>
              <a:t>nó</a:t>
            </a:r>
            <a:r>
              <a:rPr lang="en-IE" dirty="0" smtClean="0"/>
              <a:t> </a:t>
            </a:r>
            <a:r>
              <a:rPr lang="en-IE" b="1" dirty="0" err="1"/>
              <a:t>Anaerób</a:t>
            </a:r>
            <a:r>
              <a:rPr lang="en-IE" b="1" dirty="0"/>
              <a:t> </a:t>
            </a:r>
            <a:r>
              <a:rPr lang="en-IE" b="1" dirty="0" err="1"/>
              <a:t>éigeanta</a:t>
            </a:r>
            <a:r>
              <a:rPr lang="en-IE" dirty="0"/>
              <a:t> (</a:t>
            </a:r>
            <a:r>
              <a:rPr lang="en-IE" dirty="0" smtClean="0"/>
              <a:t>obligate) </a:t>
            </a:r>
            <a:r>
              <a:rPr lang="en-IE" dirty="0"/>
              <a:t>a </a:t>
            </a:r>
            <a:r>
              <a:rPr lang="en-IE" dirty="0" err="1"/>
              <a:t>dtugtar</a:t>
            </a:r>
            <a:r>
              <a:rPr lang="en-IE" dirty="0"/>
              <a:t> </a:t>
            </a:r>
            <a:r>
              <a:rPr lang="en-IE" dirty="0" err="1"/>
              <a:t>ar</a:t>
            </a:r>
            <a:r>
              <a:rPr lang="en-IE" dirty="0"/>
              <a:t> </a:t>
            </a:r>
            <a:r>
              <a:rPr lang="en-IE" dirty="0" err="1"/>
              <a:t>baictéir</a:t>
            </a:r>
            <a:r>
              <a:rPr lang="en-IE" dirty="0"/>
              <a:t> </a:t>
            </a:r>
            <a:r>
              <a:rPr lang="en-IE" dirty="0" err="1"/>
              <a:t>nach</a:t>
            </a:r>
            <a:r>
              <a:rPr lang="en-IE" dirty="0"/>
              <a:t> </a:t>
            </a:r>
            <a:r>
              <a:rPr lang="en-IE" dirty="0" err="1"/>
              <a:t>féidir</a:t>
            </a:r>
            <a:r>
              <a:rPr lang="en-IE" dirty="0"/>
              <a:t> </a:t>
            </a:r>
            <a:r>
              <a:rPr lang="en-IE" dirty="0" err="1"/>
              <a:t>leo</a:t>
            </a:r>
            <a:r>
              <a:rPr lang="en-IE" dirty="0"/>
              <a:t> a </a:t>
            </a:r>
            <a:r>
              <a:rPr lang="en-IE" dirty="0" err="1"/>
              <a:t>bheith</a:t>
            </a:r>
            <a:r>
              <a:rPr lang="en-IE" dirty="0"/>
              <a:t> </a:t>
            </a:r>
            <a:r>
              <a:rPr lang="en-IE" dirty="0" err="1"/>
              <a:t>beo</a:t>
            </a:r>
            <a:r>
              <a:rPr lang="en-IE" dirty="0"/>
              <a:t> </a:t>
            </a:r>
            <a:r>
              <a:rPr lang="en-IE" dirty="0" err="1" smtClean="0"/>
              <a:t>gan</a:t>
            </a:r>
            <a:r>
              <a:rPr lang="en-IE" dirty="0" smtClean="0"/>
              <a:t> </a:t>
            </a:r>
            <a:r>
              <a:rPr lang="en-IE" dirty="0" err="1" smtClean="0"/>
              <a:t>ocsaigin</a:t>
            </a:r>
            <a:r>
              <a:rPr lang="en-IE" dirty="0" smtClean="0"/>
              <a:t>- (</a:t>
            </a:r>
            <a:r>
              <a:rPr lang="en-IE" dirty="0" err="1" smtClean="0"/>
              <a:t>formhór</a:t>
            </a:r>
            <a:r>
              <a:rPr lang="en-IE" dirty="0" smtClean="0"/>
              <a:t> </a:t>
            </a:r>
            <a:r>
              <a:rPr lang="en-IE" dirty="0" err="1"/>
              <a:t>na</a:t>
            </a:r>
            <a:r>
              <a:rPr lang="en-IE" dirty="0"/>
              <a:t> </a:t>
            </a:r>
            <a:r>
              <a:rPr lang="en-IE" dirty="0" err="1" smtClean="0"/>
              <a:t>baictéir</a:t>
            </a:r>
            <a:r>
              <a:rPr lang="en-IE" dirty="0" smtClean="0"/>
              <a:t>).</a:t>
            </a:r>
            <a:endParaRPr lang="en-IE" dirty="0"/>
          </a:p>
          <a:p>
            <a:endParaRPr lang="en-IE" dirty="0"/>
          </a:p>
        </p:txBody>
      </p:sp>
    </p:spTree>
    <p:extLst>
      <p:ext uri="{BB962C8B-B14F-4D97-AF65-F5344CB8AC3E}">
        <p14:creationId xmlns:p14="http://schemas.microsoft.com/office/powerpoint/2010/main" val="13204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8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50"/>
                                        <p:tgtEl>
                                          <p:spTgt spid="3">
                                            <p:txEl>
                                              <p:pRg st="0" end="0"/>
                                            </p:txEl>
                                          </p:spTgt>
                                        </p:tgtEl>
                                      </p:cBhvr>
                                    </p:animEffect>
                                    <p:anim calcmode="lin" valueType="num">
                                      <p:cBhvr>
                                        <p:cTn id="8" dur="7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err="1" smtClean="0">
                <a:solidFill>
                  <a:srgbClr val="D60093"/>
                </a:solidFill>
              </a:rPr>
              <a:t>Bactéir</a:t>
            </a:r>
            <a:r>
              <a:rPr lang="en-IE" b="1" dirty="0" smtClean="0">
                <a:solidFill>
                  <a:srgbClr val="D60093"/>
                </a:solidFill>
              </a:rPr>
              <a:t> </a:t>
            </a:r>
            <a:r>
              <a:rPr lang="en-IE" b="1" dirty="0" err="1" smtClean="0">
                <a:solidFill>
                  <a:srgbClr val="D60093"/>
                </a:solidFill>
              </a:rPr>
              <a:t>Aneróbach</a:t>
            </a:r>
            <a:r>
              <a:rPr lang="en-IE" b="1" dirty="0" smtClean="0">
                <a:solidFill>
                  <a:srgbClr val="D60093"/>
                </a:solidFill>
              </a:rPr>
              <a:t> </a:t>
            </a:r>
            <a:r>
              <a:rPr lang="en-IE" dirty="0" smtClean="0">
                <a:solidFill>
                  <a:srgbClr val="D60093"/>
                </a:solidFill>
              </a:rPr>
              <a:t>(</a:t>
            </a:r>
            <a:r>
              <a:rPr lang="en-IE" dirty="0" err="1" smtClean="0">
                <a:solidFill>
                  <a:srgbClr val="D60093"/>
                </a:solidFill>
              </a:rPr>
              <a:t>níl</a:t>
            </a:r>
            <a:r>
              <a:rPr lang="en-IE" dirty="0" smtClean="0">
                <a:solidFill>
                  <a:srgbClr val="D60093"/>
                </a:solidFill>
              </a:rPr>
              <a:t> O</a:t>
            </a:r>
            <a:r>
              <a:rPr lang="en-IE" dirty="0" smtClean="0">
                <a:solidFill>
                  <a:srgbClr val="D60093"/>
                </a:solidFill>
                <a:latin typeface="Calibri"/>
                <a:cs typeface="Calibri"/>
              </a:rPr>
              <a:t>₂ </a:t>
            </a:r>
            <a:r>
              <a:rPr lang="en-IE" dirty="0" err="1" smtClean="0">
                <a:solidFill>
                  <a:srgbClr val="D60093"/>
                </a:solidFill>
                <a:latin typeface="Calibri"/>
                <a:cs typeface="Calibri"/>
              </a:rPr>
              <a:t>ag</a:t>
            </a:r>
            <a:r>
              <a:rPr lang="en-IE" dirty="0" smtClean="0">
                <a:solidFill>
                  <a:srgbClr val="D60093"/>
                </a:solidFill>
                <a:latin typeface="Calibri"/>
                <a:cs typeface="Calibri"/>
              </a:rPr>
              <a:t> </a:t>
            </a:r>
            <a:r>
              <a:rPr lang="en-IE" dirty="0" err="1" smtClean="0">
                <a:solidFill>
                  <a:srgbClr val="D60093"/>
                </a:solidFill>
                <a:latin typeface="Calibri"/>
                <a:cs typeface="Calibri"/>
              </a:rPr>
              <a:t>teastáil</a:t>
            </a:r>
            <a:r>
              <a:rPr lang="en-IE" dirty="0" smtClean="0">
                <a:solidFill>
                  <a:srgbClr val="D60093"/>
                </a:solidFill>
                <a:latin typeface="Calibri"/>
                <a:cs typeface="Calibri"/>
              </a:rPr>
              <a:t> </a:t>
            </a:r>
            <a:r>
              <a:rPr lang="en-IE" dirty="0" err="1" smtClean="0">
                <a:solidFill>
                  <a:srgbClr val="D60093"/>
                </a:solidFill>
                <a:latin typeface="Calibri"/>
                <a:cs typeface="Calibri"/>
              </a:rPr>
              <a:t>uatha</a:t>
            </a:r>
            <a:r>
              <a:rPr lang="en-IE" dirty="0" smtClean="0">
                <a:solidFill>
                  <a:srgbClr val="D60093"/>
                </a:solidFill>
                <a:latin typeface="Calibri"/>
                <a:cs typeface="Calibri"/>
              </a:rPr>
              <a:t>) &amp; an Mars Rover</a:t>
            </a:r>
            <a:r>
              <a:rPr lang="en-IE" dirty="0" smtClean="0">
                <a:solidFill>
                  <a:srgbClr val="D60093"/>
                </a:solidFill>
              </a:rPr>
              <a:t> </a:t>
            </a:r>
            <a:endParaRPr lang="en-IE" dirty="0">
              <a:solidFill>
                <a:srgbClr val="D60093"/>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5184576" cy="335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662989"/>
            <a:ext cx="8136904" cy="1107996"/>
          </a:xfrm>
          <a:prstGeom prst="rect">
            <a:avLst/>
          </a:prstGeom>
          <a:noFill/>
        </p:spPr>
        <p:txBody>
          <a:bodyPr wrap="square" rtlCol="0">
            <a:spAutoFit/>
          </a:bodyPr>
          <a:lstStyle/>
          <a:p>
            <a:r>
              <a:rPr lang="en-IE" b="1" dirty="0" smtClean="0"/>
              <a:t>‘</a:t>
            </a:r>
            <a:r>
              <a:rPr lang="en-IE" sz="2400" b="1" dirty="0" smtClean="0"/>
              <a:t>Curiosity </a:t>
            </a:r>
            <a:r>
              <a:rPr lang="en-IE" sz="2400" b="1" dirty="0"/>
              <a:t>could be carrying Earth bacteria, threatening search for Mars </a:t>
            </a:r>
            <a:r>
              <a:rPr lang="en-IE" sz="2400" b="1" dirty="0" smtClean="0"/>
              <a:t>life’  M.F. 2012</a:t>
            </a:r>
            <a:endParaRPr lang="en-IE" sz="2400" b="1" dirty="0"/>
          </a:p>
          <a:p>
            <a:endParaRPr lang="en-IE"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622" y="2636913"/>
            <a:ext cx="3972377" cy="269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080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496944" cy="6552728"/>
          </a:xfrm>
        </p:spPr>
        <p:txBody>
          <a:bodyPr/>
          <a:lstStyle/>
          <a:p>
            <a:pPr marL="0" indent="0">
              <a:buNone/>
            </a:pPr>
            <a:r>
              <a:rPr lang="en-IE" b="1" dirty="0" smtClean="0">
                <a:solidFill>
                  <a:srgbClr val="0070C0"/>
                </a:solidFill>
              </a:rPr>
              <a:t>2. </a:t>
            </a:r>
            <a:r>
              <a:rPr lang="en-IE" b="1" dirty="0" err="1" smtClean="0">
                <a:solidFill>
                  <a:srgbClr val="0070C0"/>
                </a:solidFill>
              </a:rPr>
              <a:t>Teocht</a:t>
            </a:r>
            <a:r>
              <a:rPr lang="en-IE" b="1" dirty="0">
                <a:solidFill>
                  <a:srgbClr val="0070C0"/>
                </a:solidFill>
              </a:rPr>
              <a:t>:</a:t>
            </a:r>
            <a:r>
              <a:rPr lang="en-IE" dirty="0">
                <a:solidFill>
                  <a:srgbClr val="0070C0"/>
                </a:solidFill>
              </a:rPr>
              <a:t> </a:t>
            </a:r>
            <a:r>
              <a:rPr lang="en-IE" dirty="0" err="1"/>
              <a:t>Fásann</a:t>
            </a:r>
            <a:r>
              <a:rPr lang="en-IE" dirty="0"/>
              <a:t> </a:t>
            </a:r>
            <a:r>
              <a:rPr lang="en-IE" dirty="0" err="1"/>
              <a:t>chuid</a:t>
            </a:r>
            <a:r>
              <a:rPr lang="en-IE" dirty="0"/>
              <a:t> </a:t>
            </a:r>
            <a:r>
              <a:rPr lang="en-IE" dirty="0" err="1"/>
              <a:t>baictéir</a:t>
            </a:r>
            <a:r>
              <a:rPr lang="en-IE" dirty="0"/>
              <a:t> </a:t>
            </a:r>
            <a:r>
              <a:rPr lang="en-IE" dirty="0" err="1"/>
              <a:t>ag</a:t>
            </a:r>
            <a:r>
              <a:rPr lang="en-IE" dirty="0"/>
              <a:t> </a:t>
            </a:r>
            <a:r>
              <a:rPr lang="en-IE" dirty="0" err="1"/>
              <a:t>teocht</a:t>
            </a:r>
            <a:r>
              <a:rPr lang="en-IE" dirty="0"/>
              <a:t> </a:t>
            </a:r>
            <a:r>
              <a:rPr lang="en-IE" dirty="0" err="1" smtClean="0"/>
              <a:t>árd</a:t>
            </a:r>
            <a:r>
              <a:rPr lang="en-IE" dirty="0" smtClean="0"/>
              <a:t>. </a:t>
            </a:r>
            <a:r>
              <a:rPr lang="en-IE" dirty="0" err="1"/>
              <a:t>Fásann</a:t>
            </a:r>
            <a:r>
              <a:rPr lang="en-IE" dirty="0"/>
              <a:t> </a:t>
            </a:r>
            <a:r>
              <a:rPr lang="en-IE" dirty="0" err="1"/>
              <a:t>roinnt</a:t>
            </a:r>
            <a:r>
              <a:rPr lang="en-IE" dirty="0"/>
              <a:t> </a:t>
            </a:r>
            <a:r>
              <a:rPr lang="en-IE" dirty="0" err="1"/>
              <a:t>baictéir</a:t>
            </a:r>
            <a:r>
              <a:rPr lang="en-IE" dirty="0"/>
              <a:t> </a:t>
            </a:r>
            <a:r>
              <a:rPr lang="en-IE" dirty="0" err="1"/>
              <a:t>níos</a:t>
            </a:r>
            <a:r>
              <a:rPr lang="en-IE" dirty="0"/>
              <a:t> </a:t>
            </a:r>
            <a:r>
              <a:rPr lang="en-IE" dirty="0" err="1"/>
              <a:t>fearr</a:t>
            </a:r>
            <a:r>
              <a:rPr lang="en-IE" dirty="0"/>
              <a:t> </a:t>
            </a:r>
            <a:r>
              <a:rPr lang="en-IE" dirty="0" err="1"/>
              <a:t>ag</a:t>
            </a:r>
            <a:r>
              <a:rPr lang="en-IE" dirty="0"/>
              <a:t> </a:t>
            </a:r>
            <a:r>
              <a:rPr lang="en-IE" dirty="0" err="1"/>
              <a:t>teocht</a:t>
            </a:r>
            <a:r>
              <a:rPr lang="en-IE" dirty="0"/>
              <a:t> </a:t>
            </a:r>
            <a:r>
              <a:rPr lang="en-IE" dirty="0" err="1"/>
              <a:t>íseal</a:t>
            </a:r>
            <a:r>
              <a:rPr lang="en-IE" dirty="0"/>
              <a:t>. (</a:t>
            </a:r>
            <a:r>
              <a:rPr lang="en-IE" dirty="0" smtClean="0"/>
              <a:t>20°-30°)</a:t>
            </a:r>
          </a:p>
          <a:p>
            <a:pPr marL="0" indent="0">
              <a:buNone/>
            </a:pPr>
            <a:endParaRPr lang="en-IE" dirty="0"/>
          </a:p>
          <a:p>
            <a:pPr marL="0" indent="0">
              <a:buNone/>
            </a:pPr>
            <a:endParaRPr lang="en-IE" dirty="0" smtClean="0"/>
          </a:p>
          <a:p>
            <a:pPr marL="0" indent="0">
              <a:buNone/>
            </a:pPr>
            <a:endParaRPr lang="en-IE" dirty="0" smtClean="0"/>
          </a:p>
          <a:p>
            <a:pPr marL="0" indent="0">
              <a:buNone/>
            </a:pPr>
            <a:endParaRPr lang="en-IE" dirty="0"/>
          </a:p>
          <a:p>
            <a:pPr marL="0" indent="0">
              <a:buNone/>
            </a:pPr>
            <a:r>
              <a:rPr lang="en-IE" b="1" dirty="0" smtClean="0">
                <a:solidFill>
                  <a:srgbClr val="0070C0"/>
                </a:solidFill>
              </a:rPr>
              <a:t>3.  pH</a:t>
            </a:r>
            <a:r>
              <a:rPr lang="en-IE" b="1" dirty="0">
                <a:solidFill>
                  <a:srgbClr val="0070C0"/>
                </a:solidFill>
              </a:rPr>
              <a:t>:</a:t>
            </a:r>
            <a:r>
              <a:rPr lang="en-IE" dirty="0">
                <a:solidFill>
                  <a:srgbClr val="0070C0"/>
                </a:solidFill>
              </a:rPr>
              <a:t> </a:t>
            </a:r>
            <a:r>
              <a:rPr lang="en-IE" dirty="0" err="1"/>
              <a:t>Fásann</a:t>
            </a:r>
            <a:r>
              <a:rPr lang="en-IE" dirty="0"/>
              <a:t> </a:t>
            </a:r>
            <a:r>
              <a:rPr lang="en-IE" dirty="0" err="1"/>
              <a:t>baictéir</a:t>
            </a:r>
            <a:r>
              <a:rPr lang="en-IE" dirty="0"/>
              <a:t> </a:t>
            </a:r>
            <a:r>
              <a:rPr lang="en-IE" dirty="0" err="1"/>
              <a:t>éagsúla</a:t>
            </a:r>
            <a:r>
              <a:rPr lang="en-IE" dirty="0"/>
              <a:t> </a:t>
            </a:r>
            <a:r>
              <a:rPr lang="en-IE" dirty="0" err="1"/>
              <a:t>ag</a:t>
            </a:r>
            <a:r>
              <a:rPr lang="en-IE" dirty="0"/>
              <a:t> pH </a:t>
            </a:r>
            <a:r>
              <a:rPr lang="en-IE" dirty="0" err="1"/>
              <a:t>éagsúla</a:t>
            </a:r>
            <a:endParaRPr lang="en-IE" dirty="0"/>
          </a:p>
          <a:p>
            <a:pPr marL="0" indent="0">
              <a:buNone/>
            </a:pPr>
            <a:r>
              <a:rPr lang="en-IE" b="1" dirty="0" smtClean="0">
                <a:solidFill>
                  <a:srgbClr val="0070C0"/>
                </a:solidFill>
              </a:rPr>
              <a:t>4. </a:t>
            </a:r>
            <a:r>
              <a:rPr lang="en-IE" b="1" dirty="0" err="1" smtClean="0">
                <a:solidFill>
                  <a:srgbClr val="0070C0"/>
                </a:solidFill>
              </a:rPr>
              <a:t>Tiúchan</a:t>
            </a:r>
            <a:r>
              <a:rPr lang="en-IE" b="1" dirty="0" smtClean="0">
                <a:solidFill>
                  <a:srgbClr val="0070C0"/>
                </a:solidFill>
              </a:rPr>
              <a:t> </a:t>
            </a:r>
            <a:r>
              <a:rPr lang="en-IE" b="1" dirty="0" err="1">
                <a:solidFill>
                  <a:srgbClr val="0070C0"/>
                </a:solidFill>
              </a:rPr>
              <a:t>tuaslagann</a:t>
            </a:r>
            <a:r>
              <a:rPr lang="en-IE" b="1" dirty="0">
                <a:solidFill>
                  <a:srgbClr val="0070C0"/>
                </a:solidFill>
              </a:rPr>
              <a:t>: </a:t>
            </a:r>
            <a:r>
              <a:rPr lang="en-IE" dirty="0" err="1"/>
              <a:t>Bíonn</a:t>
            </a:r>
            <a:r>
              <a:rPr lang="en-IE" dirty="0"/>
              <a:t> </a:t>
            </a:r>
            <a:r>
              <a:rPr lang="en-IE" dirty="0" err="1"/>
              <a:t>éifeacht</a:t>
            </a:r>
            <a:r>
              <a:rPr lang="en-IE" dirty="0"/>
              <a:t> </a:t>
            </a:r>
            <a:r>
              <a:rPr lang="en-IE" dirty="0" err="1"/>
              <a:t>ag</a:t>
            </a:r>
            <a:r>
              <a:rPr lang="en-IE" dirty="0"/>
              <a:t> </a:t>
            </a:r>
            <a:r>
              <a:rPr lang="en-IE" dirty="0" err="1"/>
              <a:t>tiúchan</a:t>
            </a:r>
            <a:r>
              <a:rPr lang="en-IE" dirty="0"/>
              <a:t> </a:t>
            </a:r>
            <a:r>
              <a:rPr lang="en-IE" dirty="0" err="1"/>
              <a:t>na</a:t>
            </a:r>
            <a:r>
              <a:rPr lang="en-IE" dirty="0"/>
              <a:t> </a:t>
            </a:r>
            <a:r>
              <a:rPr lang="en-IE" dirty="0" err="1"/>
              <a:t>tuaslagann</a:t>
            </a:r>
            <a:r>
              <a:rPr lang="en-IE" dirty="0"/>
              <a:t> </a:t>
            </a:r>
            <a:r>
              <a:rPr lang="en-IE" dirty="0" err="1"/>
              <a:t>sa</a:t>
            </a:r>
            <a:r>
              <a:rPr lang="en-IE" dirty="0"/>
              <a:t> </a:t>
            </a:r>
            <a:r>
              <a:rPr lang="en-IE" dirty="0" err="1"/>
              <a:t>timpeallacht</a:t>
            </a:r>
            <a:r>
              <a:rPr lang="en-IE" dirty="0"/>
              <a:t> </a:t>
            </a:r>
            <a:r>
              <a:rPr lang="en-IE" dirty="0" err="1"/>
              <a:t>ar</a:t>
            </a:r>
            <a:r>
              <a:rPr lang="en-IE" dirty="0"/>
              <a:t> </a:t>
            </a:r>
            <a:r>
              <a:rPr lang="en-IE" dirty="0" err="1"/>
              <a:t>fás</a:t>
            </a:r>
            <a:r>
              <a:rPr lang="en-IE" dirty="0"/>
              <a:t> </a:t>
            </a:r>
            <a:r>
              <a:rPr lang="en-IE" dirty="0" err="1"/>
              <a:t>na</a:t>
            </a:r>
            <a:r>
              <a:rPr lang="en-IE" dirty="0"/>
              <a:t> </a:t>
            </a:r>
            <a:r>
              <a:rPr lang="en-IE" dirty="0" err="1"/>
              <a:t>mbaictéir</a:t>
            </a:r>
            <a:r>
              <a:rPr lang="en-IE" dirty="0"/>
              <a:t>. (</a:t>
            </a:r>
            <a:r>
              <a:rPr lang="en-IE" dirty="0" err="1"/>
              <a:t>Tábhachtach</a:t>
            </a:r>
            <a:r>
              <a:rPr lang="en-IE" dirty="0"/>
              <a:t> </a:t>
            </a:r>
            <a:r>
              <a:rPr lang="en-IE" dirty="0" err="1"/>
              <a:t>leasú</a:t>
            </a:r>
            <a:r>
              <a:rPr lang="en-IE" dirty="0"/>
              <a:t> </a:t>
            </a:r>
            <a:r>
              <a:rPr lang="en-IE" dirty="0" err="1"/>
              <a:t>bia</a:t>
            </a:r>
            <a:r>
              <a:rPr lang="en-IE" dirty="0"/>
              <a:t>)</a:t>
            </a:r>
          </a:p>
          <a:p>
            <a:endParaRPr lang="en-I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00808"/>
            <a:ext cx="44577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2301769"/>
            <a:ext cx="1944216" cy="1200329"/>
          </a:xfrm>
          <a:prstGeom prst="rect">
            <a:avLst/>
          </a:prstGeom>
          <a:solidFill>
            <a:schemeClr val="accent2">
              <a:lumMod val="60000"/>
              <a:lumOff val="40000"/>
            </a:schemeClr>
          </a:solidFill>
        </p:spPr>
        <p:txBody>
          <a:bodyPr wrap="square" rtlCol="0">
            <a:spAutoFit/>
          </a:bodyPr>
          <a:lstStyle/>
          <a:p>
            <a:r>
              <a:rPr lang="en-IE" dirty="0" err="1" smtClean="0"/>
              <a:t>Bactéir</a:t>
            </a:r>
            <a:r>
              <a:rPr lang="en-IE" dirty="0" smtClean="0"/>
              <a:t> a </a:t>
            </a:r>
            <a:r>
              <a:rPr lang="en-IE" dirty="0" err="1" smtClean="0"/>
              <a:t>fasann</a:t>
            </a:r>
            <a:r>
              <a:rPr lang="en-IE" dirty="0" smtClean="0"/>
              <a:t> </a:t>
            </a:r>
            <a:r>
              <a:rPr lang="en-IE" dirty="0" err="1" smtClean="0"/>
              <a:t>sna</a:t>
            </a:r>
            <a:r>
              <a:rPr lang="en-IE" dirty="0" smtClean="0"/>
              <a:t> Deep Sea Vents- </a:t>
            </a:r>
            <a:r>
              <a:rPr lang="en-IE" dirty="0" err="1" smtClean="0"/>
              <a:t>teochtanna</a:t>
            </a:r>
            <a:r>
              <a:rPr lang="en-IE" dirty="0" smtClean="0"/>
              <a:t> &amp; </a:t>
            </a:r>
            <a:r>
              <a:rPr lang="en-IE" dirty="0" err="1" smtClean="0"/>
              <a:t>brú</a:t>
            </a:r>
            <a:r>
              <a:rPr lang="en-IE" dirty="0" smtClean="0"/>
              <a:t> an -</a:t>
            </a:r>
            <a:r>
              <a:rPr lang="en-IE" dirty="0" err="1" smtClean="0"/>
              <a:t>árd</a:t>
            </a:r>
            <a:endParaRPr lang="en-IE" dirty="0"/>
          </a:p>
        </p:txBody>
      </p:sp>
      <p:cxnSp>
        <p:nvCxnSpPr>
          <p:cNvPr id="6" name="Straight Arrow Connector 5"/>
          <p:cNvCxnSpPr/>
          <p:nvPr/>
        </p:nvCxnSpPr>
        <p:spPr>
          <a:xfrm>
            <a:off x="1907704" y="2780928"/>
            <a:ext cx="288032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199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4168" y="228148"/>
            <a:ext cx="2890664" cy="6297196"/>
          </a:xfrm>
        </p:spPr>
        <p:txBody>
          <a:bodyPr>
            <a:normAutofit fontScale="85000" lnSpcReduction="10000"/>
          </a:bodyPr>
          <a:lstStyle/>
          <a:p>
            <a:pPr marL="0" indent="0">
              <a:buNone/>
            </a:pPr>
            <a:r>
              <a:rPr lang="en-IE" dirty="0" err="1" smtClean="0"/>
              <a:t>Tá</a:t>
            </a:r>
            <a:r>
              <a:rPr lang="en-IE" dirty="0" smtClean="0"/>
              <a:t> approx. </a:t>
            </a:r>
            <a:r>
              <a:rPr lang="en-IE" dirty="0"/>
              <a:t>100 trillion </a:t>
            </a:r>
            <a:r>
              <a:rPr lang="en-IE" dirty="0" err="1" smtClean="0"/>
              <a:t>cealla</a:t>
            </a:r>
            <a:r>
              <a:rPr lang="en-IE" dirty="0" smtClean="0"/>
              <a:t> I </a:t>
            </a:r>
            <a:r>
              <a:rPr lang="en-IE" dirty="0" err="1" smtClean="0"/>
              <a:t>duine</a:t>
            </a:r>
            <a:r>
              <a:rPr lang="en-IE" dirty="0" smtClean="0"/>
              <a:t> </a:t>
            </a:r>
            <a:r>
              <a:rPr lang="en-IE" dirty="0" err="1" smtClean="0"/>
              <a:t>fásta</a:t>
            </a:r>
            <a:r>
              <a:rPr lang="en-IE" dirty="0" smtClean="0"/>
              <a:t> &amp; 1,500 </a:t>
            </a:r>
            <a:r>
              <a:rPr lang="en-IE" dirty="0"/>
              <a:t>trillion </a:t>
            </a:r>
            <a:r>
              <a:rPr lang="en-IE" dirty="0" err="1" smtClean="0"/>
              <a:t>micróib</a:t>
            </a:r>
            <a:r>
              <a:rPr lang="en-IE" dirty="0" smtClean="0"/>
              <a:t>. </a:t>
            </a:r>
          </a:p>
          <a:p>
            <a:pPr marL="0" indent="0">
              <a:buNone/>
            </a:pPr>
            <a:r>
              <a:rPr lang="en-IE" dirty="0" smtClean="0">
                <a:solidFill>
                  <a:srgbClr val="FF0000"/>
                </a:solidFill>
              </a:rPr>
              <a:t>De </a:t>
            </a:r>
            <a:r>
              <a:rPr lang="en-IE" dirty="0" err="1" smtClean="0">
                <a:solidFill>
                  <a:srgbClr val="FF0000"/>
                </a:solidFill>
              </a:rPr>
              <a:t>réir</a:t>
            </a:r>
            <a:r>
              <a:rPr lang="en-IE" dirty="0" smtClean="0">
                <a:solidFill>
                  <a:srgbClr val="FF0000"/>
                </a:solidFill>
              </a:rPr>
              <a:t> </a:t>
            </a:r>
            <a:r>
              <a:rPr lang="en-IE" dirty="0" err="1" smtClean="0">
                <a:solidFill>
                  <a:srgbClr val="FF0000"/>
                </a:solidFill>
              </a:rPr>
              <a:t>uimhireacha</a:t>
            </a:r>
            <a:r>
              <a:rPr lang="en-IE" dirty="0" smtClean="0">
                <a:solidFill>
                  <a:srgbClr val="FF0000"/>
                </a:solidFill>
              </a:rPr>
              <a:t> </a:t>
            </a:r>
            <a:r>
              <a:rPr lang="en-IE" dirty="0" err="1" smtClean="0">
                <a:solidFill>
                  <a:srgbClr val="FF0000"/>
                </a:solidFill>
              </a:rPr>
              <a:t>tá</a:t>
            </a:r>
            <a:r>
              <a:rPr lang="en-IE" dirty="0" smtClean="0">
                <a:solidFill>
                  <a:srgbClr val="FF0000"/>
                </a:solidFill>
              </a:rPr>
              <a:t> </a:t>
            </a:r>
            <a:r>
              <a:rPr lang="en-IE" dirty="0" err="1" smtClean="0">
                <a:solidFill>
                  <a:srgbClr val="FF0000"/>
                </a:solidFill>
              </a:rPr>
              <a:t>tú</a:t>
            </a:r>
            <a:r>
              <a:rPr lang="en-IE" dirty="0" smtClean="0">
                <a:solidFill>
                  <a:srgbClr val="FF0000"/>
                </a:solidFill>
              </a:rPr>
              <a:t> </a:t>
            </a:r>
            <a:r>
              <a:rPr lang="en-IE" dirty="0" err="1" smtClean="0">
                <a:solidFill>
                  <a:srgbClr val="FF0000"/>
                </a:solidFill>
              </a:rPr>
              <a:t>tógtha</a:t>
            </a:r>
            <a:r>
              <a:rPr lang="en-IE" dirty="0" smtClean="0">
                <a:solidFill>
                  <a:srgbClr val="FF0000"/>
                </a:solidFill>
              </a:rPr>
              <a:t> as </a:t>
            </a:r>
            <a:r>
              <a:rPr lang="en-IE" dirty="0">
                <a:solidFill>
                  <a:srgbClr val="FF0000"/>
                </a:solidFill>
              </a:rPr>
              <a:t>10% </a:t>
            </a:r>
            <a:r>
              <a:rPr lang="en-IE" dirty="0" smtClean="0">
                <a:solidFill>
                  <a:srgbClr val="FF0000"/>
                </a:solidFill>
              </a:rPr>
              <a:t>‘</a:t>
            </a:r>
            <a:r>
              <a:rPr lang="en-IE" dirty="0" err="1" smtClean="0">
                <a:solidFill>
                  <a:srgbClr val="FF0000"/>
                </a:solidFill>
              </a:rPr>
              <a:t>duit</a:t>
            </a:r>
            <a:r>
              <a:rPr lang="en-IE" dirty="0" smtClean="0">
                <a:solidFill>
                  <a:srgbClr val="FF0000"/>
                </a:solidFill>
              </a:rPr>
              <a:t>’.</a:t>
            </a:r>
            <a:r>
              <a:rPr lang="en-IE" dirty="0"/>
              <a:t> </a:t>
            </a:r>
            <a:br>
              <a:rPr lang="en-IE" dirty="0"/>
            </a:br>
            <a:r>
              <a:rPr lang="en-IE" dirty="0" smtClean="0"/>
              <a:t>Ach- </a:t>
            </a:r>
            <a:r>
              <a:rPr lang="en-IE" dirty="0" err="1" smtClean="0"/>
              <a:t>toisc</a:t>
            </a:r>
            <a:r>
              <a:rPr lang="en-IE" dirty="0" smtClean="0"/>
              <a:t> go </a:t>
            </a:r>
            <a:r>
              <a:rPr lang="en-IE" dirty="0" err="1" smtClean="0"/>
              <a:t>bhfuil</a:t>
            </a:r>
            <a:r>
              <a:rPr lang="en-IE" dirty="0" smtClean="0"/>
              <a:t> </a:t>
            </a:r>
            <a:r>
              <a:rPr lang="en-IE" b="1" dirty="0" err="1" smtClean="0">
                <a:solidFill>
                  <a:srgbClr val="D60093"/>
                </a:solidFill>
              </a:rPr>
              <a:t>cealla</a:t>
            </a:r>
            <a:r>
              <a:rPr lang="en-IE" b="1" dirty="0" smtClean="0">
                <a:solidFill>
                  <a:srgbClr val="D60093"/>
                </a:solidFill>
              </a:rPr>
              <a:t> </a:t>
            </a:r>
            <a:r>
              <a:rPr lang="en-IE" b="1" dirty="0" err="1" smtClean="0">
                <a:solidFill>
                  <a:srgbClr val="D60093"/>
                </a:solidFill>
              </a:rPr>
              <a:t>eocarótacha</a:t>
            </a:r>
            <a:r>
              <a:rPr lang="en-IE" b="1" dirty="0" smtClean="0">
                <a:solidFill>
                  <a:srgbClr val="D60093"/>
                </a:solidFill>
              </a:rPr>
              <a:t> </a:t>
            </a:r>
            <a:r>
              <a:rPr lang="en-IE" dirty="0" smtClean="0"/>
              <a:t>I </a:t>
            </a:r>
            <a:r>
              <a:rPr lang="en-IE" dirty="0" err="1" smtClean="0"/>
              <a:t>bhfad</a:t>
            </a:r>
            <a:r>
              <a:rPr lang="en-IE" dirty="0" smtClean="0"/>
              <a:t> </a:t>
            </a:r>
            <a:r>
              <a:rPr lang="en-IE" dirty="0" err="1" smtClean="0"/>
              <a:t>níos</a:t>
            </a:r>
            <a:r>
              <a:rPr lang="en-IE" dirty="0" smtClean="0"/>
              <a:t> </a:t>
            </a:r>
            <a:r>
              <a:rPr lang="en-IE" dirty="0" err="1" smtClean="0"/>
              <a:t>mó</a:t>
            </a:r>
            <a:r>
              <a:rPr lang="en-IE" dirty="0" smtClean="0"/>
              <a:t> </a:t>
            </a:r>
            <a:r>
              <a:rPr lang="en-IE" dirty="0" err="1" smtClean="0"/>
              <a:t>ná</a:t>
            </a:r>
            <a:r>
              <a:rPr lang="en-IE" dirty="0" smtClean="0"/>
              <a:t> </a:t>
            </a:r>
            <a:r>
              <a:rPr lang="en-IE" b="1" dirty="0" err="1" smtClean="0">
                <a:solidFill>
                  <a:srgbClr val="D60093"/>
                </a:solidFill>
              </a:rPr>
              <a:t>cealla</a:t>
            </a:r>
            <a:r>
              <a:rPr lang="en-IE" b="1" dirty="0" smtClean="0">
                <a:solidFill>
                  <a:srgbClr val="D60093"/>
                </a:solidFill>
              </a:rPr>
              <a:t> </a:t>
            </a:r>
            <a:r>
              <a:rPr lang="en-IE" b="1" dirty="0" err="1" smtClean="0">
                <a:solidFill>
                  <a:srgbClr val="D60093"/>
                </a:solidFill>
              </a:rPr>
              <a:t>procarótacha</a:t>
            </a:r>
            <a:r>
              <a:rPr lang="en-IE" b="1" dirty="0" smtClean="0">
                <a:solidFill>
                  <a:srgbClr val="D60093"/>
                </a:solidFill>
              </a:rPr>
              <a:t> </a:t>
            </a:r>
            <a:r>
              <a:rPr lang="en-IE" dirty="0" err="1" smtClean="0"/>
              <a:t>níleadar</a:t>
            </a:r>
            <a:r>
              <a:rPr lang="en-IE" dirty="0" smtClean="0"/>
              <a:t> ach 2 go 5 </a:t>
            </a:r>
            <a:r>
              <a:rPr lang="en-IE" dirty="0" err="1" smtClean="0"/>
              <a:t>lbs</a:t>
            </a:r>
            <a:r>
              <a:rPr lang="en-IE" dirty="0" smtClean="0"/>
              <a:t> do </a:t>
            </a:r>
            <a:r>
              <a:rPr lang="en-IE" dirty="0" err="1" smtClean="0"/>
              <a:t>do</a:t>
            </a:r>
            <a:r>
              <a:rPr lang="en-IE" dirty="0" smtClean="0"/>
              <a:t> </a:t>
            </a:r>
            <a:r>
              <a:rPr lang="en-IE" dirty="0" err="1" smtClean="0"/>
              <a:t>mais</a:t>
            </a:r>
            <a:r>
              <a:rPr lang="en-IE" dirty="0" smtClean="0"/>
              <a:t>.</a:t>
            </a:r>
            <a:endParaRPr lang="en-IE" dirty="0"/>
          </a:p>
          <a:p>
            <a:endParaRPr lang="en-I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71500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874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IE" b="1" u="sng" dirty="0" err="1">
                <a:solidFill>
                  <a:srgbClr val="FF0000"/>
                </a:solidFill>
              </a:rPr>
              <a:t>Baictéir</a:t>
            </a:r>
            <a:r>
              <a:rPr lang="en-IE" b="1" u="sng" dirty="0">
                <a:solidFill>
                  <a:srgbClr val="FF0000"/>
                </a:solidFill>
              </a:rPr>
              <a:t>, </a:t>
            </a:r>
            <a:r>
              <a:rPr lang="en-IE" b="1" u="sng" dirty="0" err="1">
                <a:solidFill>
                  <a:srgbClr val="FF0000"/>
                </a:solidFill>
              </a:rPr>
              <a:t>Galar</a:t>
            </a:r>
            <a:r>
              <a:rPr lang="en-IE" b="1" u="sng" dirty="0">
                <a:solidFill>
                  <a:srgbClr val="FF0000"/>
                </a:solidFill>
              </a:rPr>
              <a:t> </a:t>
            </a:r>
            <a:r>
              <a:rPr lang="en-IE" b="1" u="sng" dirty="0" err="1">
                <a:solidFill>
                  <a:srgbClr val="FF0000"/>
                </a:solidFill>
              </a:rPr>
              <a:t>agus</a:t>
            </a:r>
            <a:r>
              <a:rPr lang="en-IE" b="1" u="sng" dirty="0">
                <a:solidFill>
                  <a:srgbClr val="FF0000"/>
                </a:solidFill>
              </a:rPr>
              <a:t> </a:t>
            </a:r>
            <a:r>
              <a:rPr lang="en-IE" b="1" u="sng" dirty="0" err="1" smtClean="0">
                <a:solidFill>
                  <a:srgbClr val="FF0000"/>
                </a:solidFill>
              </a:rPr>
              <a:t>Antabheataigh</a:t>
            </a:r>
            <a:endParaRPr lang="en-IE" dirty="0">
              <a:solidFill>
                <a:srgbClr val="FF0000"/>
              </a:solidFill>
            </a:endParaRPr>
          </a:p>
        </p:txBody>
      </p:sp>
      <p:sp>
        <p:nvSpPr>
          <p:cNvPr id="3" name="Content Placeholder 2"/>
          <p:cNvSpPr>
            <a:spLocks noGrp="1"/>
          </p:cNvSpPr>
          <p:nvPr>
            <p:ph idx="1"/>
          </p:nvPr>
        </p:nvSpPr>
        <p:spPr>
          <a:xfrm>
            <a:off x="107504" y="1124744"/>
            <a:ext cx="8928992" cy="5733256"/>
          </a:xfrm>
        </p:spPr>
        <p:txBody>
          <a:bodyPr>
            <a:normAutofit fontScale="92500" lnSpcReduction="10000"/>
          </a:bodyPr>
          <a:lstStyle/>
          <a:p>
            <a:pPr marL="514350" indent="-514350">
              <a:buAutoNum type="alphaLcParenBoth"/>
            </a:pPr>
            <a:r>
              <a:rPr lang="en-IE" b="1" dirty="0" err="1" smtClean="0">
                <a:solidFill>
                  <a:srgbClr val="0070C0"/>
                </a:solidFill>
              </a:rPr>
              <a:t>Baictéir</a:t>
            </a:r>
            <a:r>
              <a:rPr lang="en-IE" b="1" dirty="0" smtClean="0">
                <a:solidFill>
                  <a:srgbClr val="0070C0"/>
                </a:solidFill>
              </a:rPr>
              <a:t> </a:t>
            </a:r>
            <a:r>
              <a:rPr lang="en-IE" b="1" dirty="0" err="1">
                <a:solidFill>
                  <a:srgbClr val="0070C0"/>
                </a:solidFill>
              </a:rPr>
              <a:t>Díobhálacha</a:t>
            </a:r>
            <a:r>
              <a:rPr lang="en-IE" b="1" dirty="0">
                <a:solidFill>
                  <a:srgbClr val="0070C0"/>
                </a:solidFill>
              </a:rPr>
              <a:t> </a:t>
            </a:r>
            <a:r>
              <a:rPr lang="en-IE" dirty="0"/>
              <a:t>– </a:t>
            </a:r>
            <a:endParaRPr lang="en-IE" dirty="0" smtClean="0"/>
          </a:p>
          <a:p>
            <a:r>
              <a:rPr lang="en-IE" dirty="0" err="1" smtClean="0">
                <a:solidFill>
                  <a:srgbClr val="D60093"/>
                </a:solidFill>
              </a:rPr>
              <a:t>cúis</a:t>
            </a:r>
            <a:r>
              <a:rPr lang="en-IE" dirty="0" smtClean="0">
                <a:solidFill>
                  <a:srgbClr val="D60093"/>
                </a:solidFill>
              </a:rPr>
              <a:t> </a:t>
            </a:r>
            <a:r>
              <a:rPr lang="en-IE" dirty="0" err="1" smtClean="0">
                <a:solidFill>
                  <a:srgbClr val="D60093"/>
                </a:solidFill>
              </a:rPr>
              <a:t>galar</a:t>
            </a:r>
            <a:r>
              <a:rPr lang="en-IE" dirty="0" smtClean="0">
                <a:solidFill>
                  <a:srgbClr val="D60093"/>
                </a:solidFill>
              </a:rPr>
              <a:t>,</a:t>
            </a:r>
          </a:p>
          <a:p>
            <a:r>
              <a:rPr lang="en-IE" dirty="0" err="1" smtClean="0">
                <a:solidFill>
                  <a:srgbClr val="D60093"/>
                </a:solidFill>
              </a:rPr>
              <a:t>Milleadh</a:t>
            </a:r>
            <a:r>
              <a:rPr lang="en-IE" dirty="0" smtClean="0">
                <a:solidFill>
                  <a:srgbClr val="D60093"/>
                </a:solidFill>
              </a:rPr>
              <a:t> </a:t>
            </a:r>
            <a:r>
              <a:rPr lang="en-IE" dirty="0" err="1" smtClean="0">
                <a:solidFill>
                  <a:srgbClr val="D60093"/>
                </a:solidFill>
              </a:rPr>
              <a:t>barraí</a:t>
            </a:r>
            <a:r>
              <a:rPr lang="en-IE" dirty="0" smtClean="0">
                <a:solidFill>
                  <a:srgbClr val="D60093"/>
                </a:solidFill>
              </a:rPr>
              <a:t> &amp; </a:t>
            </a:r>
            <a:r>
              <a:rPr lang="en-IE" dirty="0" err="1">
                <a:solidFill>
                  <a:srgbClr val="D60093"/>
                </a:solidFill>
              </a:rPr>
              <a:t>bia</a:t>
            </a:r>
            <a:r>
              <a:rPr lang="en-IE" dirty="0">
                <a:solidFill>
                  <a:srgbClr val="D60093"/>
                </a:solidFill>
              </a:rPr>
              <a:t>, </a:t>
            </a:r>
            <a:endParaRPr lang="en-IE" dirty="0" smtClean="0">
              <a:solidFill>
                <a:srgbClr val="D60093"/>
              </a:solidFill>
            </a:endParaRPr>
          </a:p>
          <a:p>
            <a:r>
              <a:rPr lang="en-IE" dirty="0" err="1" smtClean="0">
                <a:solidFill>
                  <a:srgbClr val="D60093"/>
                </a:solidFill>
              </a:rPr>
              <a:t>lobha</a:t>
            </a:r>
            <a:r>
              <a:rPr lang="en-IE" dirty="0" smtClean="0">
                <a:solidFill>
                  <a:srgbClr val="D60093"/>
                </a:solidFill>
              </a:rPr>
              <a:t> </a:t>
            </a:r>
            <a:r>
              <a:rPr lang="en-IE" dirty="0" err="1" smtClean="0">
                <a:solidFill>
                  <a:srgbClr val="D60093"/>
                </a:solidFill>
              </a:rPr>
              <a:t>fiacla</a:t>
            </a:r>
            <a:r>
              <a:rPr lang="en-IE" dirty="0" smtClean="0">
                <a:solidFill>
                  <a:srgbClr val="D60093"/>
                </a:solidFill>
              </a:rPr>
              <a:t> </a:t>
            </a:r>
            <a:endParaRPr lang="en-IE" dirty="0">
              <a:solidFill>
                <a:srgbClr val="D60093"/>
              </a:solidFill>
            </a:endParaRPr>
          </a:p>
          <a:p>
            <a:pPr marL="0" indent="0">
              <a:buNone/>
            </a:pPr>
            <a:endParaRPr lang="en-IE" dirty="0" smtClean="0"/>
          </a:p>
          <a:p>
            <a:pPr marL="0" indent="0">
              <a:buNone/>
            </a:pPr>
            <a:r>
              <a:rPr lang="en-IE" dirty="0" err="1" smtClean="0"/>
              <a:t>Samplaí</a:t>
            </a:r>
            <a:r>
              <a:rPr lang="en-IE" dirty="0" smtClean="0"/>
              <a:t>:</a:t>
            </a:r>
          </a:p>
          <a:p>
            <a:pPr marL="0" indent="0">
              <a:buNone/>
            </a:pPr>
            <a:r>
              <a:rPr lang="en-IE" i="1" dirty="0" smtClean="0"/>
              <a:t>Salmonella </a:t>
            </a:r>
            <a:endParaRPr lang="en-IE" dirty="0" smtClean="0"/>
          </a:p>
          <a:p>
            <a:pPr marL="0" indent="0">
              <a:buNone/>
            </a:pPr>
            <a:r>
              <a:rPr lang="en-IE" i="1" dirty="0" smtClean="0"/>
              <a:t>Vibrio </a:t>
            </a:r>
            <a:r>
              <a:rPr lang="en-IE" i="1" dirty="0" err="1"/>
              <a:t>cholerae</a:t>
            </a:r>
            <a:r>
              <a:rPr lang="en-IE" dirty="0"/>
              <a:t> – </a:t>
            </a:r>
            <a:r>
              <a:rPr lang="en-IE" dirty="0" err="1"/>
              <a:t>cúis</a:t>
            </a:r>
            <a:r>
              <a:rPr lang="en-IE" dirty="0"/>
              <a:t> </a:t>
            </a:r>
            <a:r>
              <a:rPr lang="en-IE" dirty="0" smtClean="0"/>
              <a:t>Cholera</a:t>
            </a:r>
          </a:p>
          <a:p>
            <a:pPr marL="0" indent="0">
              <a:buNone/>
            </a:pPr>
            <a:r>
              <a:rPr lang="en-IE" i="1" dirty="0" smtClean="0"/>
              <a:t>Mycobacterium </a:t>
            </a:r>
            <a:r>
              <a:rPr lang="en-IE" i="1" dirty="0"/>
              <a:t>tuberculosis</a:t>
            </a:r>
            <a:r>
              <a:rPr lang="en-IE" dirty="0"/>
              <a:t> – </a:t>
            </a:r>
            <a:r>
              <a:rPr lang="en-IE" dirty="0" err="1"/>
              <a:t>cúis</a:t>
            </a:r>
            <a:r>
              <a:rPr lang="en-IE" dirty="0"/>
              <a:t> TB.  </a:t>
            </a:r>
            <a:endParaRPr lang="en-IE" dirty="0" smtClean="0"/>
          </a:p>
          <a:p>
            <a:pPr marL="0" indent="0">
              <a:buNone/>
            </a:pPr>
            <a:r>
              <a:rPr lang="en-IE" dirty="0" smtClean="0">
                <a:solidFill>
                  <a:srgbClr val="00B050"/>
                </a:solidFill>
              </a:rPr>
              <a:t>      **</a:t>
            </a:r>
            <a:r>
              <a:rPr lang="en-IE" dirty="0" err="1" smtClean="0">
                <a:solidFill>
                  <a:srgbClr val="00B050"/>
                </a:solidFill>
              </a:rPr>
              <a:t>Tá</a:t>
            </a:r>
            <a:r>
              <a:rPr lang="en-IE" dirty="0" smtClean="0">
                <a:solidFill>
                  <a:srgbClr val="00B050"/>
                </a:solidFill>
              </a:rPr>
              <a:t> </a:t>
            </a:r>
            <a:r>
              <a:rPr lang="en-IE" dirty="0" err="1">
                <a:solidFill>
                  <a:srgbClr val="00B050"/>
                </a:solidFill>
              </a:rPr>
              <a:t>i</a:t>
            </a:r>
            <a:r>
              <a:rPr lang="en-IE" dirty="0">
                <a:solidFill>
                  <a:srgbClr val="00B050"/>
                </a:solidFill>
              </a:rPr>
              <a:t> </a:t>
            </a:r>
            <a:r>
              <a:rPr lang="en-IE" dirty="0" err="1">
                <a:solidFill>
                  <a:srgbClr val="00B050"/>
                </a:solidFill>
              </a:rPr>
              <a:t>bhfad</a:t>
            </a:r>
            <a:r>
              <a:rPr lang="en-IE" dirty="0">
                <a:solidFill>
                  <a:srgbClr val="00B050"/>
                </a:solidFill>
              </a:rPr>
              <a:t> </a:t>
            </a:r>
            <a:r>
              <a:rPr lang="en-IE" dirty="0" err="1">
                <a:solidFill>
                  <a:srgbClr val="00B050"/>
                </a:solidFill>
              </a:rPr>
              <a:t>níos</a:t>
            </a:r>
            <a:r>
              <a:rPr lang="en-IE" dirty="0">
                <a:solidFill>
                  <a:srgbClr val="00B050"/>
                </a:solidFill>
              </a:rPr>
              <a:t> </a:t>
            </a:r>
            <a:r>
              <a:rPr lang="en-IE" dirty="0" err="1">
                <a:solidFill>
                  <a:srgbClr val="00B050"/>
                </a:solidFill>
              </a:rPr>
              <a:t>mó</a:t>
            </a:r>
            <a:r>
              <a:rPr lang="en-IE" dirty="0">
                <a:solidFill>
                  <a:srgbClr val="00B050"/>
                </a:solidFill>
              </a:rPr>
              <a:t> </a:t>
            </a:r>
            <a:r>
              <a:rPr lang="en-IE" dirty="0" err="1">
                <a:solidFill>
                  <a:srgbClr val="00B050"/>
                </a:solidFill>
              </a:rPr>
              <a:t>baictéar</a:t>
            </a:r>
            <a:r>
              <a:rPr lang="en-IE" dirty="0">
                <a:solidFill>
                  <a:srgbClr val="00B050"/>
                </a:solidFill>
              </a:rPr>
              <a:t> </a:t>
            </a:r>
            <a:r>
              <a:rPr lang="en-IE" dirty="0" err="1">
                <a:solidFill>
                  <a:srgbClr val="00B050"/>
                </a:solidFill>
              </a:rPr>
              <a:t>tairbheacha</a:t>
            </a:r>
            <a:r>
              <a:rPr lang="en-IE" dirty="0">
                <a:solidFill>
                  <a:srgbClr val="00B050"/>
                </a:solidFill>
              </a:rPr>
              <a:t> </a:t>
            </a:r>
            <a:r>
              <a:rPr lang="en-IE" dirty="0" err="1" smtClean="0">
                <a:solidFill>
                  <a:srgbClr val="00B050"/>
                </a:solidFill>
              </a:rPr>
              <a:t>ann</a:t>
            </a:r>
            <a:r>
              <a:rPr lang="en-IE" dirty="0" smtClean="0">
                <a:solidFill>
                  <a:srgbClr val="00B050"/>
                </a:solidFill>
              </a:rPr>
              <a:t> </a:t>
            </a:r>
            <a:r>
              <a:rPr lang="en-IE" dirty="0" err="1" smtClean="0">
                <a:solidFill>
                  <a:srgbClr val="00B050"/>
                </a:solidFill>
              </a:rPr>
              <a:t>ná</a:t>
            </a:r>
            <a:r>
              <a:rPr lang="en-IE" dirty="0" smtClean="0">
                <a:solidFill>
                  <a:srgbClr val="00B050"/>
                </a:solidFill>
              </a:rPr>
              <a:t>     			</a:t>
            </a:r>
            <a:r>
              <a:rPr lang="en-IE" dirty="0" err="1" smtClean="0">
                <a:solidFill>
                  <a:srgbClr val="00B050"/>
                </a:solidFill>
              </a:rPr>
              <a:t>baictéir</a:t>
            </a:r>
            <a:r>
              <a:rPr lang="en-IE" dirty="0" smtClean="0">
                <a:solidFill>
                  <a:srgbClr val="00B050"/>
                </a:solidFill>
              </a:rPr>
              <a:t> </a:t>
            </a:r>
            <a:r>
              <a:rPr lang="en-IE" dirty="0" err="1" smtClean="0">
                <a:solidFill>
                  <a:srgbClr val="00B050"/>
                </a:solidFill>
              </a:rPr>
              <a:t>díobhálacha</a:t>
            </a:r>
            <a:r>
              <a:rPr lang="en-IE" dirty="0" smtClean="0">
                <a:solidFill>
                  <a:srgbClr val="00B050"/>
                </a:solidFill>
              </a:rPr>
              <a:t>**</a:t>
            </a:r>
            <a:endParaRPr lang="en-IE" dirty="0">
              <a:solidFill>
                <a:srgbClr val="00B050"/>
              </a:solidFill>
            </a:endParaRPr>
          </a:p>
          <a:p>
            <a:pPr marL="0" indent="0">
              <a:buNone/>
            </a:pPr>
            <a:endParaRPr lang="en-IE" dirty="0"/>
          </a:p>
        </p:txBody>
      </p:sp>
      <p:pic>
        <p:nvPicPr>
          <p:cNvPr id="6146" name="Picture 2" descr="http://www.legalpad.com/apg_salmon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80728"/>
            <a:ext cx="381642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132856"/>
            <a:ext cx="3059832"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1125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3190">
                                          <p:stCondLst>
                                            <p:cond delay="0"/>
                                          </p:stCondLst>
                                        </p:cTn>
                                        <p:tgtEl>
                                          <p:spTgt spid="6146"/>
                                        </p:tgtEl>
                                      </p:cBhvr>
                                    </p:animEffect>
                                    <p:anim calcmode="lin" valueType="num">
                                      <p:cBhvr>
                                        <p:cTn id="8" dur="10021"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3652"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3652" tmFilter="0, 0; 0.125,0.2665; 0.25,0.4; 0.375,0.465; 0.5,0.5;  0.625,0.535; 0.75,0.6; 0.875,0.7335; 1,1">
                                          <p:stCondLst>
                                            <p:cond delay="3652"/>
                                          </p:stCondLst>
                                        </p:cTn>
                                        <p:tgtEl>
                                          <p:spTgt spid="6146"/>
                                        </p:tgtEl>
                                        <p:attrNameLst>
                                          <p:attrName>ppt_y</p:attrName>
                                        </p:attrNameLst>
                                      </p:cBhvr>
                                      <p:tavLst>
                                        <p:tav tm="0" fmla="#ppt_y-sin(pi*$)/9">
                                          <p:val>
                                            <p:fltVal val="0"/>
                                          </p:val>
                                        </p:tav>
                                        <p:tav tm="100000">
                                          <p:val>
                                            <p:fltVal val="1"/>
                                          </p:val>
                                        </p:tav>
                                      </p:tavLst>
                                    </p:anim>
                                    <p:anim calcmode="lin" valueType="num">
                                      <p:cBhvr>
                                        <p:cTn id="11" dur="1826" tmFilter="0, 0; 0.125,0.2665; 0.25,0.4; 0.375,0.465; 0.5,0.5;  0.625,0.535; 0.75,0.6; 0.875,0.7335; 1,1">
                                          <p:stCondLst>
                                            <p:cond delay="7282"/>
                                          </p:stCondLst>
                                        </p:cTn>
                                        <p:tgtEl>
                                          <p:spTgt spid="6146"/>
                                        </p:tgtEl>
                                        <p:attrNameLst>
                                          <p:attrName>ppt_y</p:attrName>
                                        </p:attrNameLst>
                                      </p:cBhvr>
                                      <p:tavLst>
                                        <p:tav tm="0" fmla="#ppt_y-sin(pi*$)/27">
                                          <p:val>
                                            <p:fltVal val="0"/>
                                          </p:val>
                                        </p:tav>
                                        <p:tav tm="100000">
                                          <p:val>
                                            <p:fltVal val="1"/>
                                          </p:val>
                                        </p:tav>
                                      </p:tavLst>
                                    </p:anim>
                                    <p:anim calcmode="lin" valueType="num">
                                      <p:cBhvr>
                                        <p:cTn id="12" dur="902" tmFilter="0, 0; 0.125,0.2665; 0.25,0.4; 0.375,0.465; 0.5,0.5;  0.625,0.535; 0.75,0.6; 0.875,0.7335; 1,1">
                                          <p:stCondLst>
                                            <p:cond delay="9108"/>
                                          </p:stCondLst>
                                        </p:cTn>
                                        <p:tgtEl>
                                          <p:spTgt spid="6146"/>
                                        </p:tgtEl>
                                        <p:attrNameLst>
                                          <p:attrName>ppt_y</p:attrName>
                                        </p:attrNameLst>
                                      </p:cBhvr>
                                      <p:tavLst>
                                        <p:tav tm="0" fmla="#ppt_y-sin(pi*$)/81">
                                          <p:val>
                                            <p:fltVal val="0"/>
                                          </p:val>
                                        </p:tav>
                                        <p:tav tm="100000">
                                          <p:val>
                                            <p:fltVal val="1"/>
                                          </p:val>
                                        </p:tav>
                                      </p:tavLst>
                                    </p:anim>
                                    <p:animScale>
                                      <p:cBhvr>
                                        <p:cTn id="13" dur="143">
                                          <p:stCondLst>
                                            <p:cond delay="3575"/>
                                          </p:stCondLst>
                                        </p:cTn>
                                        <p:tgtEl>
                                          <p:spTgt spid="6146"/>
                                        </p:tgtEl>
                                      </p:cBhvr>
                                      <p:to x="100000" y="60000"/>
                                    </p:animScale>
                                    <p:animScale>
                                      <p:cBhvr>
                                        <p:cTn id="14" dur="913" decel="50000">
                                          <p:stCondLst>
                                            <p:cond delay="3718"/>
                                          </p:stCondLst>
                                        </p:cTn>
                                        <p:tgtEl>
                                          <p:spTgt spid="6146"/>
                                        </p:tgtEl>
                                      </p:cBhvr>
                                      <p:to x="100000" y="100000"/>
                                    </p:animScale>
                                    <p:animScale>
                                      <p:cBhvr>
                                        <p:cTn id="15" dur="143">
                                          <p:stCondLst>
                                            <p:cond delay="7216"/>
                                          </p:stCondLst>
                                        </p:cTn>
                                        <p:tgtEl>
                                          <p:spTgt spid="6146"/>
                                        </p:tgtEl>
                                      </p:cBhvr>
                                      <p:to x="100000" y="80000"/>
                                    </p:animScale>
                                    <p:animScale>
                                      <p:cBhvr>
                                        <p:cTn id="16" dur="913" decel="50000">
                                          <p:stCondLst>
                                            <p:cond delay="7359"/>
                                          </p:stCondLst>
                                        </p:cTn>
                                        <p:tgtEl>
                                          <p:spTgt spid="6146"/>
                                        </p:tgtEl>
                                      </p:cBhvr>
                                      <p:to x="100000" y="100000"/>
                                    </p:animScale>
                                    <p:animScale>
                                      <p:cBhvr>
                                        <p:cTn id="17" dur="143">
                                          <p:stCondLst>
                                            <p:cond delay="9031"/>
                                          </p:stCondLst>
                                        </p:cTn>
                                        <p:tgtEl>
                                          <p:spTgt spid="6146"/>
                                        </p:tgtEl>
                                      </p:cBhvr>
                                      <p:to x="100000" y="90000"/>
                                    </p:animScale>
                                    <p:animScale>
                                      <p:cBhvr>
                                        <p:cTn id="18" dur="913" decel="50000">
                                          <p:stCondLst>
                                            <p:cond delay="9174"/>
                                          </p:stCondLst>
                                        </p:cTn>
                                        <p:tgtEl>
                                          <p:spTgt spid="6146"/>
                                        </p:tgtEl>
                                      </p:cBhvr>
                                      <p:to x="100000" y="100000"/>
                                    </p:animScale>
                                    <p:animScale>
                                      <p:cBhvr>
                                        <p:cTn id="19" dur="143">
                                          <p:stCondLst>
                                            <p:cond delay="9944"/>
                                          </p:stCondLst>
                                        </p:cTn>
                                        <p:tgtEl>
                                          <p:spTgt spid="6146"/>
                                        </p:tgtEl>
                                      </p:cBhvr>
                                      <p:to x="100000" y="95000"/>
                                    </p:animScale>
                                    <p:animScale>
                                      <p:cBhvr>
                                        <p:cTn id="20" dur="913" decel="50000">
                                          <p:stCondLst>
                                            <p:cond delay="10087"/>
                                          </p:stCondLst>
                                        </p:cTn>
                                        <p:tgtEl>
                                          <p:spTgt spid="61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8000"/>
                                  </p:stCondLst>
                                  <p:childTnLst>
                                    <p:set>
                                      <p:cBhvr>
                                        <p:cTn id="24" dur="1" fill="hold">
                                          <p:stCondLst>
                                            <p:cond delay="0"/>
                                          </p:stCondLst>
                                        </p:cTn>
                                        <p:tgtEl>
                                          <p:spTgt spid="9218"/>
                                        </p:tgtEl>
                                        <p:attrNameLst>
                                          <p:attrName>style.visibility</p:attrName>
                                        </p:attrNameLst>
                                      </p:cBhvr>
                                      <p:to>
                                        <p:strVal val="visible"/>
                                      </p:to>
                                    </p:set>
                                    <p:animEffect transition="in" filter="wipe(down)">
                                      <p:cBhvr>
                                        <p:cTn id="25" dur="2682">
                                          <p:stCondLst>
                                            <p:cond delay="0"/>
                                          </p:stCondLst>
                                        </p:cTn>
                                        <p:tgtEl>
                                          <p:spTgt spid="9218"/>
                                        </p:tgtEl>
                                      </p:cBhvr>
                                    </p:animEffect>
                                    <p:anim calcmode="lin" valueType="num">
                                      <p:cBhvr>
                                        <p:cTn id="26" dur="8427"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27" dur="3071"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28" dur="3071" tmFilter="0, 0; 0.125,0.2665; 0.25,0.4; 0.375,0.465; 0.5,0.5;  0.625,0.535; 0.75,0.6; 0.875,0.7335; 1,1">
                                          <p:stCondLst>
                                            <p:cond delay="3071"/>
                                          </p:stCondLst>
                                        </p:cTn>
                                        <p:tgtEl>
                                          <p:spTgt spid="9218"/>
                                        </p:tgtEl>
                                        <p:attrNameLst>
                                          <p:attrName>ppt_y</p:attrName>
                                        </p:attrNameLst>
                                      </p:cBhvr>
                                      <p:tavLst>
                                        <p:tav tm="0" fmla="#ppt_y-sin(pi*$)/9">
                                          <p:val>
                                            <p:fltVal val="0"/>
                                          </p:val>
                                        </p:tav>
                                        <p:tav tm="100000">
                                          <p:val>
                                            <p:fltVal val="1"/>
                                          </p:val>
                                        </p:tav>
                                      </p:tavLst>
                                    </p:anim>
                                    <p:anim calcmode="lin" valueType="num">
                                      <p:cBhvr>
                                        <p:cTn id="29" dur="1535" tmFilter="0, 0; 0.125,0.2665; 0.25,0.4; 0.375,0.465; 0.5,0.5;  0.625,0.535; 0.75,0.6; 0.875,0.7335; 1,1">
                                          <p:stCondLst>
                                            <p:cond delay="6124"/>
                                          </p:stCondLst>
                                        </p:cTn>
                                        <p:tgtEl>
                                          <p:spTgt spid="9218"/>
                                        </p:tgtEl>
                                        <p:attrNameLst>
                                          <p:attrName>ppt_y</p:attrName>
                                        </p:attrNameLst>
                                      </p:cBhvr>
                                      <p:tavLst>
                                        <p:tav tm="0" fmla="#ppt_y-sin(pi*$)/27">
                                          <p:val>
                                            <p:fltVal val="0"/>
                                          </p:val>
                                        </p:tav>
                                        <p:tav tm="100000">
                                          <p:val>
                                            <p:fltVal val="1"/>
                                          </p:val>
                                        </p:tav>
                                      </p:tavLst>
                                    </p:anim>
                                    <p:anim calcmode="lin" valueType="num">
                                      <p:cBhvr>
                                        <p:cTn id="30" dur="759" tmFilter="0, 0; 0.125,0.2665; 0.25,0.4; 0.375,0.465; 0.5,0.5;  0.625,0.535; 0.75,0.6; 0.875,0.7335; 1,1">
                                          <p:stCondLst>
                                            <p:cond delay="7659"/>
                                          </p:stCondLst>
                                        </p:cTn>
                                        <p:tgtEl>
                                          <p:spTgt spid="9218"/>
                                        </p:tgtEl>
                                        <p:attrNameLst>
                                          <p:attrName>ppt_y</p:attrName>
                                        </p:attrNameLst>
                                      </p:cBhvr>
                                      <p:tavLst>
                                        <p:tav tm="0" fmla="#ppt_y-sin(pi*$)/81">
                                          <p:val>
                                            <p:fltVal val="0"/>
                                          </p:val>
                                        </p:tav>
                                        <p:tav tm="100000">
                                          <p:val>
                                            <p:fltVal val="1"/>
                                          </p:val>
                                        </p:tav>
                                      </p:tavLst>
                                    </p:anim>
                                    <p:animScale>
                                      <p:cBhvr>
                                        <p:cTn id="31" dur="120">
                                          <p:stCondLst>
                                            <p:cond delay="3006"/>
                                          </p:stCondLst>
                                        </p:cTn>
                                        <p:tgtEl>
                                          <p:spTgt spid="9218"/>
                                        </p:tgtEl>
                                      </p:cBhvr>
                                      <p:to x="100000" y="60000"/>
                                    </p:animScale>
                                    <p:animScale>
                                      <p:cBhvr>
                                        <p:cTn id="32" dur="768" decel="50000">
                                          <p:stCondLst>
                                            <p:cond delay="3127"/>
                                          </p:stCondLst>
                                        </p:cTn>
                                        <p:tgtEl>
                                          <p:spTgt spid="9218"/>
                                        </p:tgtEl>
                                      </p:cBhvr>
                                      <p:to x="100000" y="100000"/>
                                    </p:animScale>
                                    <p:animScale>
                                      <p:cBhvr>
                                        <p:cTn id="33" dur="120">
                                          <p:stCondLst>
                                            <p:cond delay="6068"/>
                                          </p:stCondLst>
                                        </p:cTn>
                                        <p:tgtEl>
                                          <p:spTgt spid="9218"/>
                                        </p:tgtEl>
                                      </p:cBhvr>
                                      <p:to x="100000" y="80000"/>
                                    </p:animScale>
                                    <p:animScale>
                                      <p:cBhvr>
                                        <p:cTn id="34" dur="768" decel="50000">
                                          <p:stCondLst>
                                            <p:cond delay="6188"/>
                                          </p:stCondLst>
                                        </p:cTn>
                                        <p:tgtEl>
                                          <p:spTgt spid="9218"/>
                                        </p:tgtEl>
                                      </p:cBhvr>
                                      <p:to x="100000" y="100000"/>
                                    </p:animScale>
                                    <p:animScale>
                                      <p:cBhvr>
                                        <p:cTn id="35" dur="120">
                                          <p:stCondLst>
                                            <p:cond delay="7594"/>
                                          </p:stCondLst>
                                        </p:cTn>
                                        <p:tgtEl>
                                          <p:spTgt spid="9218"/>
                                        </p:tgtEl>
                                      </p:cBhvr>
                                      <p:to x="100000" y="90000"/>
                                    </p:animScale>
                                    <p:animScale>
                                      <p:cBhvr>
                                        <p:cTn id="36" dur="768" decel="50000">
                                          <p:stCondLst>
                                            <p:cond delay="7714"/>
                                          </p:stCondLst>
                                        </p:cTn>
                                        <p:tgtEl>
                                          <p:spTgt spid="9218"/>
                                        </p:tgtEl>
                                      </p:cBhvr>
                                      <p:to x="100000" y="100000"/>
                                    </p:animScale>
                                    <p:animScale>
                                      <p:cBhvr>
                                        <p:cTn id="37" dur="120">
                                          <p:stCondLst>
                                            <p:cond delay="8362"/>
                                          </p:stCondLst>
                                        </p:cTn>
                                        <p:tgtEl>
                                          <p:spTgt spid="9218"/>
                                        </p:tgtEl>
                                      </p:cBhvr>
                                      <p:to x="100000" y="95000"/>
                                    </p:animScale>
                                    <p:animScale>
                                      <p:cBhvr>
                                        <p:cTn id="38" dur="768" decel="50000">
                                          <p:stCondLst>
                                            <p:cond delay="8482"/>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err="1" smtClean="0">
                <a:solidFill>
                  <a:srgbClr val="00B050"/>
                </a:solidFill>
              </a:rPr>
              <a:t>Galair</a:t>
            </a:r>
            <a:r>
              <a:rPr lang="en-IE" dirty="0" smtClean="0">
                <a:solidFill>
                  <a:srgbClr val="00B050"/>
                </a:solidFill>
              </a:rPr>
              <a:t> </a:t>
            </a:r>
            <a:r>
              <a:rPr lang="en-IE" dirty="0" err="1" smtClean="0">
                <a:solidFill>
                  <a:srgbClr val="00B050"/>
                </a:solidFill>
              </a:rPr>
              <a:t>Díobhálacha</a:t>
            </a:r>
            <a:r>
              <a:rPr lang="en-IE" dirty="0" smtClean="0">
                <a:solidFill>
                  <a:srgbClr val="00B050"/>
                </a:solidFill>
              </a:rPr>
              <a:t>:</a:t>
            </a:r>
            <a:endParaRPr lang="en-IE" dirty="0">
              <a:solidFill>
                <a:srgbClr val="00B050"/>
              </a:solidFill>
            </a:endParaRPr>
          </a:p>
        </p:txBody>
      </p:sp>
      <p:sp>
        <p:nvSpPr>
          <p:cNvPr id="3" name="Content Placeholder 2"/>
          <p:cNvSpPr>
            <a:spLocks noGrp="1"/>
          </p:cNvSpPr>
          <p:nvPr>
            <p:ph idx="1"/>
          </p:nvPr>
        </p:nvSpPr>
        <p:spPr>
          <a:xfrm>
            <a:off x="107504" y="1412776"/>
            <a:ext cx="8229600" cy="5328592"/>
          </a:xfrm>
        </p:spPr>
        <p:txBody>
          <a:bodyPr>
            <a:normAutofit fontScale="70000" lnSpcReduction="20000"/>
          </a:bodyPr>
          <a:lstStyle/>
          <a:p>
            <a:r>
              <a:rPr lang="en-IE" sz="4100" dirty="0" smtClean="0">
                <a:solidFill>
                  <a:srgbClr val="D60093"/>
                </a:solidFill>
              </a:rPr>
              <a:t>Cholera</a:t>
            </a:r>
            <a:r>
              <a:rPr lang="en-IE" dirty="0" smtClean="0">
                <a:solidFill>
                  <a:srgbClr val="D60093"/>
                </a:solidFill>
              </a:rPr>
              <a:t>- (Vibrio</a:t>
            </a:r>
            <a:r>
              <a:rPr lang="en-IE" dirty="0">
                <a:solidFill>
                  <a:srgbClr val="D60093"/>
                </a:solidFill>
              </a:rPr>
              <a:t> </a:t>
            </a:r>
            <a:r>
              <a:rPr lang="en-IE" b="1" dirty="0" err="1">
                <a:solidFill>
                  <a:srgbClr val="D60093"/>
                </a:solidFill>
              </a:rPr>
              <a:t>cholerae</a:t>
            </a:r>
            <a:r>
              <a:rPr lang="en-IE" dirty="0">
                <a:solidFill>
                  <a:srgbClr val="D60093"/>
                </a:solidFill>
              </a:rPr>
              <a:t> </a:t>
            </a:r>
            <a:r>
              <a:rPr lang="en-IE" dirty="0" smtClean="0"/>
              <a:t>) untreated</a:t>
            </a:r>
            <a:r>
              <a:rPr lang="en-IE" dirty="0"/>
              <a:t>, the </a:t>
            </a:r>
            <a:endParaRPr lang="en-IE" dirty="0" smtClean="0"/>
          </a:p>
          <a:p>
            <a:pPr marL="0" indent="0">
              <a:buNone/>
            </a:pPr>
            <a:r>
              <a:rPr lang="en-IE" dirty="0" smtClean="0"/>
              <a:t>disease </a:t>
            </a:r>
            <a:r>
              <a:rPr lang="en-IE" dirty="0"/>
              <a:t>will progress from massive </a:t>
            </a:r>
            <a:r>
              <a:rPr lang="en-IE" dirty="0" err="1"/>
              <a:t>diarrhea</a:t>
            </a:r>
            <a:r>
              <a:rPr lang="en-IE" dirty="0"/>
              <a:t> to </a:t>
            </a:r>
            <a:endParaRPr lang="en-IE" dirty="0" smtClean="0"/>
          </a:p>
          <a:p>
            <a:pPr marL="0" indent="0">
              <a:buNone/>
            </a:pPr>
            <a:r>
              <a:rPr lang="en-IE" dirty="0" smtClean="0"/>
              <a:t>shock </a:t>
            </a:r>
            <a:r>
              <a:rPr lang="en-IE" dirty="0"/>
              <a:t>in 4-12 hours and possibly death within 18 </a:t>
            </a:r>
            <a:endParaRPr lang="en-IE" dirty="0" smtClean="0"/>
          </a:p>
          <a:p>
            <a:pPr marL="0" indent="0">
              <a:buNone/>
            </a:pPr>
            <a:r>
              <a:rPr lang="en-IE" dirty="0" smtClean="0"/>
              <a:t>hours </a:t>
            </a:r>
            <a:r>
              <a:rPr lang="en-IE" dirty="0"/>
              <a:t>or several days. Luckily, with oral </a:t>
            </a:r>
            <a:endParaRPr lang="en-IE" dirty="0" smtClean="0"/>
          </a:p>
          <a:p>
            <a:pPr marL="0" indent="0">
              <a:buNone/>
            </a:pPr>
            <a:r>
              <a:rPr lang="en-IE" dirty="0" smtClean="0"/>
              <a:t>rehydration </a:t>
            </a:r>
            <a:r>
              <a:rPr lang="en-IE" dirty="0"/>
              <a:t>therapy, a person can survive from </a:t>
            </a:r>
            <a:endParaRPr lang="en-IE" dirty="0" smtClean="0"/>
          </a:p>
          <a:p>
            <a:pPr marL="0" indent="0">
              <a:buNone/>
            </a:pPr>
            <a:r>
              <a:rPr lang="en-IE" dirty="0" smtClean="0"/>
              <a:t>cholera</a:t>
            </a:r>
            <a:r>
              <a:rPr lang="en-IE" dirty="0"/>
              <a:t>; </a:t>
            </a:r>
            <a:r>
              <a:rPr lang="en-IE" dirty="0" smtClean="0"/>
              <a:t>in </a:t>
            </a:r>
            <a:r>
              <a:rPr lang="en-IE" dirty="0"/>
              <a:t>its most severe form, cholera can kill within three hours</a:t>
            </a:r>
            <a:r>
              <a:rPr lang="en-IE" dirty="0" smtClean="0"/>
              <a:t>.</a:t>
            </a:r>
          </a:p>
          <a:p>
            <a:r>
              <a:rPr lang="en-IE" sz="4100" dirty="0" smtClean="0">
                <a:solidFill>
                  <a:srgbClr val="D60093"/>
                </a:solidFill>
              </a:rPr>
              <a:t>Anthrax (</a:t>
            </a:r>
            <a:r>
              <a:rPr lang="en-IE" dirty="0">
                <a:solidFill>
                  <a:srgbClr val="D60093"/>
                </a:solidFill>
              </a:rPr>
              <a:t>Bacillus </a:t>
            </a:r>
            <a:r>
              <a:rPr lang="en-IE" dirty="0" err="1">
                <a:solidFill>
                  <a:srgbClr val="D60093"/>
                </a:solidFill>
              </a:rPr>
              <a:t>anthracis</a:t>
            </a:r>
            <a:r>
              <a:rPr lang="en-IE" dirty="0">
                <a:solidFill>
                  <a:srgbClr val="D60093"/>
                </a:solidFill>
              </a:rPr>
              <a:t> </a:t>
            </a:r>
            <a:r>
              <a:rPr lang="en-IE" dirty="0" smtClean="0">
                <a:solidFill>
                  <a:srgbClr val="D60093"/>
                </a:solidFill>
              </a:rPr>
              <a:t>)- </a:t>
            </a:r>
            <a:r>
              <a:rPr lang="en-IE" dirty="0"/>
              <a:t>Once contaminated, the bacteria quickly multiples and kills its host by producing two lethal toxins. Death can take from two days up to a month from the cold like symptoms, which then lead to serious breathing problems, shock and the eventual fatality. Large amounts of antibiotics have been shown to be able to stop the disease. A vaccine is known, then again there are also antibiotic-resistant strains of anthrax</a:t>
            </a:r>
            <a:r>
              <a:rPr lang="en-IE" dirty="0" smtClean="0"/>
              <a:t>.</a:t>
            </a:r>
            <a:r>
              <a:rPr lang="en-IE" dirty="0"/>
              <a:t>  </a:t>
            </a:r>
            <a:endParaRPr lang="en-IE" dirty="0" smtClean="0"/>
          </a:p>
          <a:p>
            <a:r>
              <a:rPr lang="en-IE" sz="4000" dirty="0" smtClean="0">
                <a:solidFill>
                  <a:srgbClr val="D60093"/>
                </a:solidFill>
              </a:rPr>
              <a:t>MRSA- (</a:t>
            </a:r>
            <a:r>
              <a:rPr lang="en-IE" dirty="0" smtClean="0">
                <a:solidFill>
                  <a:srgbClr val="D60093"/>
                </a:solidFill>
              </a:rPr>
              <a:t>methicillin-</a:t>
            </a:r>
            <a:r>
              <a:rPr lang="en-IE" dirty="0" err="1" smtClean="0">
                <a:solidFill>
                  <a:srgbClr val="D60093"/>
                </a:solidFill>
              </a:rPr>
              <a:t>resistantStaphylococcus</a:t>
            </a:r>
            <a:r>
              <a:rPr lang="en-IE" dirty="0" smtClean="0">
                <a:solidFill>
                  <a:srgbClr val="D60093"/>
                </a:solidFill>
              </a:rPr>
              <a:t> </a:t>
            </a:r>
            <a:r>
              <a:rPr lang="en-IE" dirty="0" err="1" smtClean="0">
                <a:solidFill>
                  <a:srgbClr val="D60093"/>
                </a:solidFill>
              </a:rPr>
              <a:t>aureus</a:t>
            </a:r>
            <a:r>
              <a:rPr lang="en-IE" dirty="0" smtClean="0">
                <a:solidFill>
                  <a:srgbClr val="D60093"/>
                </a:solidFill>
              </a:rPr>
              <a:t>). </a:t>
            </a:r>
            <a:endParaRPr lang="en-IE" sz="4000" dirty="0" smtClean="0">
              <a:solidFill>
                <a:srgbClr val="D60093"/>
              </a:solidFill>
            </a:endParaRPr>
          </a:p>
          <a:p>
            <a:pPr marL="0" indent="0" algn="ctr">
              <a:buNone/>
            </a:pPr>
            <a:r>
              <a:rPr lang="en-IE" dirty="0"/>
              <a:t> </a:t>
            </a:r>
            <a:r>
              <a:rPr lang="en-IE" dirty="0">
                <a:solidFill>
                  <a:srgbClr val="0070C0"/>
                </a:solidFill>
              </a:rPr>
              <a:t>http://www.youtube.com/watch?v=A6S44yd32ps</a:t>
            </a:r>
            <a:endParaRPr lang="en-IE" dirty="0" smtClean="0">
              <a:solidFill>
                <a:srgbClr val="0070C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300037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68330" y="5589240"/>
            <a:ext cx="1668165" cy="646331"/>
          </a:xfrm>
          <a:prstGeom prst="rect">
            <a:avLst/>
          </a:prstGeom>
          <a:solidFill>
            <a:schemeClr val="accent2">
              <a:lumMod val="60000"/>
              <a:lumOff val="40000"/>
            </a:schemeClr>
          </a:solidFill>
        </p:spPr>
        <p:txBody>
          <a:bodyPr wrap="square" rtlCol="0">
            <a:spAutoFit/>
          </a:bodyPr>
          <a:lstStyle/>
          <a:p>
            <a:r>
              <a:rPr lang="en-IE" dirty="0" smtClean="0"/>
              <a:t>Superbugs </a:t>
            </a:r>
            <a:r>
              <a:rPr lang="en-IE" dirty="0" err="1" smtClean="0"/>
              <a:t>bbc</a:t>
            </a:r>
            <a:r>
              <a:rPr lang="en-IE" dirty="0" smtClean="0"/>
              <a:t> </a:t>
            </a:r>
            <a:r>
              <a:rPr lang="en-IE" dirty="0" err="1" smtClean="0"/>
              <a:t>docu</a:t>
            </a:r>
            <a:endParaRPr lang="en-IE" dirty="0"/>
          </a:p>
        </p:txBody>
      </p:sp>
      <p:cxnSp>
        <p:nvCxnSpPr>
          <p:cNvPr id="6" name="Straight Arrow Connector 5"/>
          <p:cNvCxnSpPr/>
          <p:nvPr/>
        </p:nvCxnSpPr>
        <p:spPr>
          <a:xfrm flipH="1">
            <a:off x="6876256" y="5805264"/>
            <a:ext cx="49207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507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850106"/>
          </a:xfrm>
        </p:spPr>
        <p:txBody>
          <a:bodyPr/>
          <a:lstStyle/>
          <a:p>
            <a:r>
              <a:rPr lang="en-IE" b="1" dirty="0" smtClean="0">
                <a:solidFill>
                  <a:srgbClr val="0070C0"/>
                </a:solidFill>
              </a:rPr>
              <a:t>(b) </a:t>
            </a:r>
            <a:r>
              <a:rPr lang="en-IE" b="1" dirty="0" err="1" smtClean="0">
                <a:solidFill>
                  <a:srgbClr val="0070C0"/>
                </a:solidFill>
              </a:rPr>
              <a:t>Baictéir</a:t>
            </a:r>
            <a:r>
              <a:rPr lang="en-IE" b="1" dirty="0" smtClean="0">
                <a:solidFill>
                  <a:srgbClr val="0070C0"/>
                </a:solidFill>
              </a:rPr>
              <a:t> </a:t>
            </a:r>
            <a:r>
              <a:rPr lang="en-IE" b="1" dirty="0" err="1" smtClean="0">
                <a:solidFill>
                  <a:srgbClr val="0070C0"/>
                </a:solidFill>
              </a:rPr>
              <a:t>Tairbheach</a:t>
            </a:r>
            <a:r>
              <a:rPr lang="en-IE" b="1" dirty="0" smtClean="0">
                <a:solidFill>
                  <a:srgbClr val="0070C0"/>
                </a:solidFill>
              </a:rPr>
              <a:t>/</a:t>
            </a:r>
            <a:r>
              <a:rPr lang="en-IE" b="1" dirty="0" err="1" smtClean="0">
                <a:solidFill>
                  <a:srgbClr val="0070C0"/>
                </a:solidFill>
              </a:rPr>
              <a:t>maith</a:t>
            </a:r>
            <a:r>
              <a:rPr lang="en-IE" b="1" dirty="0" smtClean="0"/>
              <a:t>:</a:t>
            </a:r>
            <a:endParaRPr lang="en-IE" b="1" dirty="0"/>
          </a:p>
        </p:txBody>
      </p:sp>
      <p:sp>
        <p:nvSpPr>
          <p:cNvPr id="3" name="Content Placeholder 2"/>
          <p:cNvSpPr>
            <a:spLocks noGrp="1"/>
          </p:cNvSpPr>
          <p:nvPr>
            <p:ph idx="1"/>
          </p:nvPr>
        </p:nvSpPr>
        <p:spPr>
          <a:xfrm>
            <a:off x="28673" y="1196752"/>
            <a:ext cx="4896775" cy="5760640"/>
          </a:xfrm>
        </p:spPr>
        <p:txBody>
          <a:bodyPr>
            <a:normAutofit/>
          </a:bodyPr>
          <a:lstStyle/>
          <a:p>
            <a:pPr>
              <a:buFont typeface="Arial" charset="0"/>
              <a:buChar char="•"/>
            </a:pPr>
            <a:r>
              <a:rPr lang="en-IE" dirty="0" err="1" smtClean="0">
                <a:solidFill>
                  <a:srgbClr val="D60093"/>
                </a:solidFill>
              </a:rPr>
              <a:t>Sinteisiú</a:t>
            </a:r>
            <a:r>
              <a:rPr lang="en-IE" dirty="0" smtClean="0">
                <a:solidFill>
                  <a:srgbClr val="D60093"/>
                </a:solidFill>
              </a:rPr>
              <a:t> </a:t>
            </a:r>
            <a:r>
              <a:rPr lang="en-IE" dirty="0" err="1" smtClean="0">
                <a:solidFill>
                  <a:srgbClr val="D60093"/>
                </a:solidFill>
              </a:rPr>
              <a:t>Vit</a:t>
            </a:r>
            <a:r>
              <a:rPr lang="en-IE" dirty="0" smtClean="0">
                <a:solidFill>
                  <a:srgbClr val="D60093"/>
                </a:solidFill>
              </a:rPr>
              <a:t> K </a:t>
            </a:r>
            <a:r>
              <a:rPr lang="en-IE" dirty="0" err="1" smtClean="0"/>
              <a:t>sa</a:t>
            </a:r>
            <a:r>
              <a:rPr lang="en-IE" dirty="0" smtClean="0"/>
              <a:t> </a:t>
            </a:r>
            <a:r>
              <a:rPr lang="en-IE" dirty="0" err="1" smtClean="0"/>
              <a:t>Stéig</a:t>
            </a:r>
            <a:r>
              <a:rPr lang="en-IE" dirty="0" smtClean="0"/>
              <a:t> </a:t>
            </a:r>
            <a:r>
              <a:rPr lang="en-IE" dirty="0" err="1" smtClean="0"/>
              <a:t>Mór</a:t>
            </a:r>
            <a:endParaRPr lang="en-IE" dirty="0" smtClean="0"/>
          </a:p>
          <a:p>
            <a:pPr>
              <a:buFont typeface="Arial" charset="0"/>
              <a:buChar char="•"/>
            </a:pPr>
            <a:r>
              <a:rPr lang="en-IE" dirty="0" err="1"/>
              <a:t>R</a:t>
            </a:r>
            <a:r>
              <a:rPr lang="en-IE" dirty="0" err="1" smtClean="0"/>
              <a:t>ól</a:t>
            </a:r>
            <a:r>
              <a:rPr lang="en-IE" dirty="0" smtClean="0"/>
              <a:t> </a:t>
            </a:r>
            <a:r>
              <a:rPr lang="en-IE" dirty="0" err="1" smtClean="0"/>
              <a:t>sa</a:t>
            </a:r>
            <a:r>
              <a:rPr lang="en-IE" dirty="0" smtClean="0"/>
              <a:t> </a:t>
            </a:r>
            <a:r>
              <a:rPr lang="en-IE" dirty="0" err="1" smtClean="0">
                <a:solidFill>
                  <a:srgbClr val="D60093"/>
                </a:solidFill>
              </a:rPr>
              <a:t>timtriall</a:t>
            </a:r>
            <a:r>
              <a:rPr lang="en-IE" dirty="0" smtClean="0">
                <a:solidFill>
                  <a:srgbClr val="D60093"/>
                </a:solidFill>
              </a:rPr>
              <a:t> </a:t>
            </a:r>
            <a:r>
              <a:rPr lang="en-IE" dirty="0" err="1" smtClean="0">
                <a:solidFill>
                  <a:srgbClr val="D60093"/>
                </a:solidFill>
              </a:rPr>
              <a:t>Nitrigine</a:t>
            </a:r>
            <a:r>
              <a:rPr lang="en-IE" dirty="0" smtClean="0"/>
              <a:t>.</a:t>
            </a:r>
          </a:p>
          <a:p>
            <a:pPr>
              <a:buFont typeface="Arial" charset="0"/>
              <a:buChar char="•"/>
            </a:pPr>
            <a:r>
              <a:rPr lang="en-IE" dirty="0" err="1" smtClean="0"/>
              <a:t>Déantús</a:t>
            </a:r>
            <a:r>
              <a:rPr lang="en-IE" dirty="0" smtClean="0"/>
              <a:t> </a:t>
            </a:r>
            <a:r>
              <a:rPr lang="en-IE" dirty="0" err="1" smtClean="0">
                <a:solidFill>
                  <a:srgbClr val="D60093"/>
                </a:solidFill>
              </a:rPr>
              <a:t>Iogairt</a:t>
            </a:r>
            <a:r>
              <a:rPr lang="en-IE" dirty="0" smtClean="0">
                <a:solidFill>
                  <a:srgbClr val="D60093"/>
                </a:solidFill>
              </a:rPr>
              <a:t>/</a:t>
            </a:r>
            <a:r>
              <a:rPr lang="en-IE" dirty="0" err="1" smtClean="0">
                <a:solidFill>
                  <a:srgbClr val="D60093"/>
                </a:solidFill>
              </a:rPr>
              <a:t>cái</a:t>
            </a:r>
            <a:r>
              <a:rPr lang="en-IE" dirty="0" err="1" smtClean="0"/>
              <a:t>s</a:t>
            </a:r>
            <a:endParaRPr lang="en-IE" dirty="0" smtClean="0"/>
          </a:p>
          <a:p>
            <a:pPr>
              <a:buFont typeface="Arial" charset="0"/>
              <a:buChar char="•"/>
            </a:pPr>
            <a:r>
              <a:rPr lang="en-IE" dirty="0" err="1" smtClean="0">
                <a:solidFill>
                  <a:srgbClr val="D60093"/>
                </a:solidFill>
              </a:rPr>
              <a:t>Inslin</a:t>
            </a:r>
            <a:r>
              <a:rPr lang="en-IE" dirty="0" smtClean="0"/>
              <a:t> a </a:t>
            </a:r>
            <a:r>
              <a:rPr lang="en-IE" dirty="0" err="1" smtClean="0"/>
              <a:t>cruthú</a:t>
            </a:r>
            <a:r>
              <a:rPr lang="en-IE" dirty="0" smtClean="0"/>
              <a:t>.</a:t>
            </a:r>
          </a:p>
          <a:p>
            <a:pPr>
              <a:buFont typeface="Arial" charset="0"/>
              <a:buChar char="•"/>
            </a:pPr>
            <a:r>
              <a:rPr lang="en-IE" dirty="0" err="1" smtClean="0"/>
              <a:t>Briseadh</a:t>
            </a:r>
            <a:r>
              <a:rPr lang="en-IE" dirty="0" smtClean="0"/>
              <a:t> </a:t>
            </a:r>
            <a:r>
              <a:rPr lang="en-IE" dirty="0" err="1" smtClean="0"/>
              <a:t>síos</a:t>
            </a:r>
            <a:r>
              <a:rPr lang="en-IE" dirty="0" smtClean="0"/>
              <a:t> </a:t>
            </a:r>
            <a:r>
              <a:rPr lang="en-IE" dirty="0" err="1" smtClean="0"/>
              <a:t>orgánaigh</a:t>
            </a:r>
            <a:r>
              <a:rPr lang="en-IE" dirty="0" smtClean="0"/>
              <a:t> </a:t>
            </a:r>
            <a:r>
              <a:rPr lang="en-IE" dirty="0" err="1" smtClean="0"/>
              <a:t>marbh</a:t>
            </a:r>
            <a:r>
              <a:rPr lang="en-IE" dirty="0" smtClean="0"/>
              <a:t> (</a:t>
            </a:r>
            <a:r>
              <a:rPr lang="en-IE" dirty="0" err="1" smtClean="0"/>
              <a:t>d</a:t>
            </a:r>
            <a:r>
              <a:rPr lang="en-IE" dirty="0" err="1" smtClean="0">
                <a:solidFill>
                  <a:srgbClr val="D60093"/>
                </a:solidFill>
              </a:rPr>
              <a:t>ianscaoileadh</a:t>
            </a:r>
            <a:r>
              <a:rPr lang="en-IE" dirty="0" smtClean="0"/>
              <a:t>)</a:t>
            </a:r>
            <a:endParaRPr lang="en-I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995881"/>
            <a:ext cx="3096344" cy="243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01008"/>
            <a:ext cx="4327072" cy="26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0320" y="6364724"/>
            <a:ext cx="6840760" cy="369332"/>
          </a:xfrm>
          <a:prstGeom prst="rect">
            <a:avLst/>
          </a:prstGeom>
          <a:noFill/>
        </p:spPr>
        <p:txBody>
          <a:bodyPr wrap="square" rtlCol="0">
            <a:spAutoFit/>
          </a:bodyPr>
          <a:lstStyle/>
          <a:p>
            <a:r>
              <a:rPr lang="en-IE" dirty="0" err="1">
                <a:solidFill>
                  <a:srgbClr val="D60093"/>
                </a:solidFill>
              </a:rPr>
              <a:t>Bifidobacteria</a:t>
            </a:r>
            <a:r>
              <a:rPr lang="en-IE" dirty="0">
                <a:solidFill>
                  <a:srgbClr val="D60093"/>
                </a:solidFill>
              </a:rPr>
              <a:t> and lactic acid bacteria are always present in blue </a:t>
            </a:r>
            <a:r>
              <a:rPr lang="en-IE" dirty="0" smtClean="0">
                <a:solidFill>
                  <a:srgbClr val="D60093"/>
                </a:solidFill>
              </a:rPr>
              <a:t>cheese</a:t>
            </a:r>
          </a:p>
        </p:txBody>
      </p:sp>
    </p:spTree>
    <p:extLst>
      <p:ext uri="{BB962C8B-B14F-4D97-AF65-F5344CB8AC3E}">
        <p14:creationId xmlns:p14="http://schemas.microsoft.com/office/powerpoint/2010/main" val="404819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9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0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9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10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9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10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9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10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9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lstStyle/>
          <a:p>
            <a:pPr algn="l"/>
            <a:r>
              <a:rPr lang="en-IE" b="1" dirty="0" err="1" smtClean="0">
                <a:solidFill>
                  <a:srgbClr val="D60093"/>
                </a:solidFill>
              </a:rPr>
              <a:t>Antaibheataigh</a:t>
            </a:r>
            <a:r>
              <a:rPr lang="en-IE" b="1" dirty="0" smtClean="0">
                <a:solidFill>
                  <a:srgbClr val="D60093"/>
                </a:solidFill>
              </a:rPr>
              <a:t> (</a:t>
            </a:r>
            <a:r>
              <a:rPr lang="en-IE" b="1" dirty="0" err="1" smtClean="0">
                <a:solidFill>
                  <a:srgbClr val="D60093"/>
                </a:solidFill>
              </a:rPr>
              <a:t>AntiBiotics</a:t>
            </a:r>
            <a:r>
              <a:rPr lang="en-IE" b="1" dirty="0" smtClean="0">
                <a:solidFill>
                  <a:srgbClr val="D60093"/>
                </a:solidFill>
              </a:rPr>
              <a:t>)</a:t>
            </a:r>
            <a:endParaRPr lang="en-IE" b="1" dirty="0">
              <a:solidFill>
                <a:srgbClr val="D60093"/>
              </a:solidFill>
            </a:endParaRPr>
          </a:p>
        </p:txBody>
      </p:sp>
      <p:sp>
        <p:nvSpPr>
          <p:cNvPr id="3" name="Content Placeholder 2"/>
          <p:cNvSpPr>
            <a:spLocks noGrp="1"/>
          </p:cNvSpPr>
          <p:nvPr>
            <p:ph idx="1"/>
          </p:nvPr>
        </p:nvSpPr>
        <p:spPr>
          <a:xfrm>
            <a:off x="21841" y="1844824"/>
            <a:ext cx="5352330" cy="4785395"/>
          </a:xfrm>
        </p:spPr>
        <p:txBody>
          <a:bodyPr>
            <a:normAutofit lnSpcReduction="10000"/>
          </a:bodyPr>
          <a:lstStyle/>
          <a:p>
            <a:r>
              <a:rPr lang="en-IE" sz="3000" dirty="0" err="1" smtClean="0"/>
              <a:t>Tógadh</a:t>
            </a:r>
            <a:r>
              <a:rPr lang="en-IE" sz="3000" dirty="0" smtClean="0"/>
              <a:t> </a:t>
            </a:r>
            <a:r>
              <a:rPr lang="en-IE" sz="3000" dirty="0" err="1"/>
              <a:t>iad</a:t>
            </a:r>
            <a:r>
              <a:rPr lang="en-IE" sz="3000" dirty="0"/>
              <a:t> </a:t>
            </a:r>
            <a:r>
              <a:rPr lang="en-IE" sz="3000" dirty="0" err="1"/>
              <a:t>ar</a:t>
            </a:r>
            <a:r>
              <a:rPr lang="en-IE" sz="3000" dirty="0"/>
              <a:t> </a:t>
            </a:r>
            <a:r>
              <a:rPr lang="en-IE" sz="3000" dirty="0" err="1">
                <a:solidFill>
                  <a:srgbClr val="D60093"/>
                </a:solidFill>
              </a:rPr>
              <a:t>dtús</a:t>
            </a:r>
            <a:r>
              <a:rPr lang="en-IE" sz="3000" dirty="0">
                <a:solidFill>
                  <a:srgbClr val="D60093"/>
                </a:solidFill>
              </a:rPr>
              <a:t> ó </a:t>
            </a:r>
            <a:r>
              <a:rPr lang="en-IE" sz="3000" dirty="0" err="1">
                <a:solidFill>
                  <a:srgbClr val="D60093"/>
                </a:solidFill>
              </a:rPr>
              <a:t>fungais</a:t>
            </a:r>
            <a:r>
              <a:rPr lang="en-IE" sz="3000" dirty="0">
                <a:solidFill>
                  <a:srgbClr val="D60093"/>
                </a:solidFill>
              </a:rPr>
              <a:t> penicillin ó </a:t>
            </a:r>
            <a:r>
              <a:rPr lang="en-IE" sz="3000" dirty="0" err="1">
                <a:solidFill>
                  <a:srgbClr val="D60093"/>
                </a:solidFill>
              </a:rPr>
              <a:t>penicillium</a:t>
            </a:r>
            <a:r>
              <a:rPr lang="en-IE" sz="3000" dirty="0" smtClean="0"/>
              <a:t>. (Alexander Fleming 1928) </a:t>
            </a:r>
            <a:endParaRPr lang="en-IE" sz="3000" dirty="0"/>
          </a:p>
          <a:p>
            <a:r>
              <a:rPr lang="en-IE" sz="3000" dirty="0" err="1"/>
              <a:t>Tógadh</a:t>
            </a:r>
            <a:r>
              <a:rPr lang="en-IE" sz="3000" dirty="0"/>
              <a:t> </a:t>
            </a:r>
            <a:r>
              <a:rPr lang="en-IE" sz="3000" dirty="0" err="1"/>
              <a:t>chuid</a:t>
            </a:r>
            <a:r>
              <a:rPr lang="en-IE" sz="3000" dirty="0"/>
              <a:t> </a:t>
            </a:r>
            <a:r>
              <a:rPr lang="en-IE" sz="3000" dirty="0" err="1"/>
              <a:t>mór</a:t>
            </a:r>
            <a:r>
              <a:rPr lang="en-IE" sz="3000" dirty="0"/>
              <a:t> </a:t>
            </a:r>
            <a:r>
              <a:rPr lang="en-IE" sz="3000" dirty="0" err="1"/>
              <a:t>acu</a:t>
            </a:r>
            <a:r>
              <a:rPr lang="en-IE" sz="3000" dirty="0"/>
              <a:t> </a:t>
            </a:r>
            <a:r>
              <a:rPr lang="en-IE" sz="3000" dirty="0" err="1"/>
              <a:t>anois</a:t>
            </a:r>
            <a:r>
              <a:rPr lang="en-IE" sz="3000" dirty="0"/>
              <a:t> ó </a:t>
            </a:r>
            <a:r>
              <a:rPr lang="en-IE" sz="3000" dirty="0" err="1"/>
              <a:t>baictéir-streiptimícin</a:t>
            </a:r>
            <a:endParaRPr lang="en-IE" sz="3000" dirty="0"/>
          </a:p>
          <a:p>
            <a:r>
              <a:rPr lang="en-IE" sz="3000" dirty="0" err="1">
                <a:solidFill>
                  <a:srgbClr val="D60093"/>
                </a:solidFill>
              </a:rPr>
              <a:t>Maraíonn</a:t>
            </a:r>
            <a:r>
              <a:rPr lang="en-IE" sz="3000" dirty="0">
                <a:solidFill>
                  <a:srgbClr val="D60093"/>
                </a:solidFill>
              </a:rPr>
              <a:t> </a:t>
            </a:r>
            <a:r>
              <a:rPr lang="en-IE" sz="3000" dirty="0" err="1">
                <a:solidFill>
                  <a:srgbClr val="D60093"/>
                </a:solidFill>
              </a:rPr>
              <a:t>siad</a:t>
            </a:r>
            <a:r>
              <a:rPr lang="en-IE" sz="3000" dirty="0">
                <a:solidFill>
                  <a:srgbClr val="D60093"/>
                </a:solidFill>
              </a:rPr>
              <a:t> </a:t>
            </a:r>
            <a:r>
              <a:rPr lang="en-IE" sz="3000" dirty="0" err="1">
                <a:solidFill>
                  <a:srgbClr val="D60093"/>
                </a:solidFill>
              </a:rPr>
              <a:t>baictéir</a:t>
            </a:r>
            <a:r>
              <a:rPr lang="en-IE" sz="3000" dirty="0">
                <a:solidFill>
                  <a:srgbClr val="D60093"/>
                </a:solidFill>
              </a:rPr>
              <a:t> </a:t>
            </a:r>
            <a:r>
              <a:rPr lang="en-IE" sz="3000" dirty="0" err="1">
                <a:solidFill>
                  <a:srgbClr val="D60093"/>
                </a:solidFill>
              </a:rPr>
              <a:t>gan</a:t>
            </a:r>
            <a:r>
              <a:rPr lang="en-IE" sz="3000" dirty="0">
                <a:solidFill>
                  <a:srgbClr val="D60093"/>
                </a:solidFill>
              </a:rPr>
              <a:t> </a:t>
            </a:r>
            <a:r>
              <a:rPr lang="en-IE" sz="3000" dirty="0" err="1">
                <a:solidFill>
                  <a:srgbClr val="D60093"/>
                </a:solidFill>
              </a:rPr>
              <a:t>éifeacht</a:t>
            </a:r>
            <a:r>
              <a:rPr lang="en-IE" sz="3000" dirty="0">
                <a:solidFill>
                  <a:srgbClr val="D60093"/>
                </a:solidFill>
              </a:rPr>
              <a:t> </a:t>
            </a:r>
            <a:r>
              <a:rPr lang="en-IE" sz="3000" dirty="0" err="1">
                <a:solidFill>
                  <a:srgbClr val="D60093"/>
                </a:solidFill>
              </a:rPr>
              <a:t>ar</a:t>
            </a:r>
            <a:r>
              <a:rPr lang="en-IE" sz="3000" dirty="0">
                <a:solidFill>
                  <a:srgbClr val="D60093"/>
                </a:solidFill>
              </a:rPr>
              <a:t> </a:t>
            </a:r>
            <a:r>
              <a:rPr lang="en-IE" sz="3000" dirty="0" err="1">
                <a:solidFill>
                  <a:srgbClr val="D60093"/>
                </a:solidFill>
              </a:rPr>
              <a:t>dhaoine</a:t>
            </a:r>
            <a:r>
              <a:rPr lang="en-IE" sz="3000" dirty="0">
                <a:solidFill>
                  <a:srgbClr val="D60093"/>
                </a:solidFill>
              </a:rPr>
              <a:t>. </a:t>
            </a:r>
          </a:p>
          <a:p>
            <a:r>
              <a:rPr lang="en-IE" sz="3000" dirty="0" err="1"/>
              <a:t>Nuair</a:t>
            </a:r>
            <a:r>
              <a:rPr lang="en-IE" sz="3000" dirty="0"/>
              <a:t> a </a:t>
            </a:r>
            <a:r>
              <a:rPr lang="en-IE" sz="3000" dirty="0" err="1"/>
              <a:t>tugtar</a:t>
            </a:r>
            <a:r>
              <a:rPr lang="en-IE" sz="3000" dirty="0"/>
              <a:t> </a:t>
            </a:r>
            <a:r>
              <a:rPr lang="en-IE" sz="3000" dirty="0" err="1"/>
              <a:t>antaibheathach</a:t>
            </a:r>
            <a:r>
              <a:rPr lang="en-IE" sz="3000" dirty="0"/>
              <a:t> </a:t>
            </a:r>
            <a:r>
              <a:rPr lang="en-IE" sz="3000" dirty="0" err="1"/>
              <a:t>d’othar</a:t>
            </a:r>
            <a:r>
              <a:rPr lang="en-IE" sz="3000" dirty="0"/>
              <a:t> </a:t>
            </a:r>
            <a:r>
              <a:rPr lang="en-IE" sz="3000" dirty="0" err="1"/>
              <a:t>maraítear</a:t>
            </a:r>
            <a:r>
              <a:rPr lang="en-IE" sz="3000" dirty="0"/>
              <a:t> </a:t>
            </a:r>
            <a:r>
              <a:rPr lang="en-IE" sz="3000" dirty="0" err="1"/>
              <a:t>gach</a:t>
            </a:r>
            <a:r>
              <a:rPr lang="en-IE" sz="3000" dirty="0"/>
              <a:t> </a:t>
            </a:r>
            <a:r>
              <a:rPr lang="en-IE" sz="3000" dirty="0" err="1"/>
              <a:t>baictéir</a:t>
            </a:r>
            <a:r>
              <a:rPr lang="en-IE" sz="3000" dirty="0"/>
              <a:t> </a:t>
            </a:r>
            <a:r>
              <a:rPr lang="en-IE" sz="3000" dirty="0" err="1"/>
              <a:t>sa</a:t>
            </a:r>
            <a:r>
              <a:rPr lang="en-IE" sz="3000" dirty="0"/>
              <a:t> </a:t>
            </a:r>
            <a:r>
              <a:rPr lang="en-IE" sz="3000" dirty="0" err="1"/>
              <a:t>coirp</a:t>
            </a:r>
            <a:r>
              <a:rPr lang="en-IE" dirty="0"/>
              <a:t>.</a:t>
            </a:r>
          </a:p>
          <a:p>
            <a:endParaRPr lang="en-IE"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6632"/>
            <a:ext cx="2304256" cy="317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6946" y="3429000"/>
            <a:ext cx="3694716" cy="3046988"/>
          </a:xfrm>
          <a:prstGeom prst="rect">
            <a:avLst/>
          </a:prstGeom>
          <a:solidFill>
            <a:schemeClr val="accent4">
              <a:lumMod val="40000"/>
              <a:lumOff val="60000"/>
            </a:schemeClr>
          </a:solidFill>
        </p:spPr>
        <p:txBody>
          <a:bodyPr wrap="square" rtlCol="0">
            <a:spAutoFit/>
          </a:bodyPr>
          <a:lstStyle/>
          <a:p>
            <a:r>
              <a:rPr lang="en-IE" sz="1600" dirty="0"/>
              <a:t>The story of streptomycin is no ordinary tale of discovery. </a:t>
            </a:r>
            <a:endParaRPr lang="en-IE" sz="1600" dirty="0" smtClean="0"/>
          </a:p>
          <a:p>
            <a:r>
              <a:rPr lang="en-IE" sz="1600" dirty="0" smtClean="0"/>
              <a:t>It </a:t>
            </a:r>
            <a:r>
              <a:rPr lang="en-IE" sz="1600" dirty="0"/>
              <a:t>began in August 1943, when </a:t>
            </a:r>
            <a:r>
              <a:rPr lang="en-IE" sz="1600" dirty="0" err="1"/>
              <a:t>Dr.</a:t>
            </a:r>
            <a:r>
              <a:rPr lang="en-IE" sz="1600" dirty="0"/>
              <a:t> Schatz, a 23-year-old graduate student at the Rutgers College of Agriculture, isolated the powerful antibiotic produced by a bacterium, </a:t>
            </a:r>
            <a:r>
              <a:rPr lang="en-IE" sz="1600" b="1" dirty="0"/>
              <a:t>Streptomyces </a:t>
            </a:r>
            <a:r>
              <a:rPr lang="en-IE" sz="1600" b="1" dirty="0" err="1"/>
              <a:t>griseus</a:t>
            </a:r>
            <a:r>
              <a:rPr lang="en-IE" sz="1600" dirty="0"/>
              <a:t>, that had been found in a pot of farmyard soil</a:t>
            </a:r>
            <a:r>
              <a:rPr lang="en-IE" sz="1600" dirty="0" smtClean="0"/>
              <a:t>.</a:t>
            </a:r>
            <a:r>
              <a:rPr lang="en-IE" sz="1600" dirty="0"/>
              <a:t> </a:t>
            </a:r>
            <a:endParaRPr lang="en-IE" sz="1600" dirty="0" smtClean="0"/>
          </a:p>
          <a:p>
            <a:r>
              <a:rPr lang="en-IE" sz="1600" dirty="0" smtClean="0"/>
              <a:t>His </a:t>
            </a:r>
            <a:r>
              <a:rPr lang="en-IE" sz="1600" dirty="0"/>
              <a:t>supervisor, Professor Waksman, began to drop </a:t>
            </a:r>
            <a:r>
              <a:rPr lang="en-IE" sz="1600" dirty="0" err="1"/>
              <a:t>Dr.</a:t>
            </a:r>
            <a:r>
              <a:rPr lang="en-IE" sz="1600" dirty="0"/>
              <a:t> Schatz’s name and claim sole credit &amp; won the Nobel Prize for medicine in 1952</a:t>
            </a:r>
            <a:r>
              <a:rPr lang="en-IE" sz="1600" dirty="0" smtClean="0"/>
              <a:t>!!!</a:t>
            </a:r>
            <a:endParaRPr lang="en-IE" dirty="0"/>
          </a:p>
        </p:txBody>
      </p:sp>
      <p:sp>
        <p:nvSpPr>
          <p:cNvPr id="6" name="TextBox 5"/>
          <p:cNvSpPr txBox="1"/>
          <p:nvPr/>
        </p:nvSpPr>
        <p:spPr>
          <a:xfrm>
            <a:off x="0" y="1196752"/>
            <a:ext cx="7272808" cy="800219"/>
          </a:xfrm>
          <a:prstGeom prst="rect">
            <a:avLst/>
          </a:prstGeom>
          <a:noFill/>
        </p:spPr>
        <p:txBody>
          <a:bodyPr wrap="square" rtlCol="0">
            <a:spAutoFit/>
          </a:bodyPr>
          <a:lstStyle/>
          <a:p>
            <a:r>
              <a:rPr lang="en-IE" sz="2800" b="1" dirty="0" err="1">
                <a:solidFill>
                  <a:srgbClr val="FF0000"/>
                </a:solidFill>
              </a:rPr>
              <a:t>C</a:t>
            </a:r>
            <a:r>
              <a:rPr lang="en-IE" sz="2800" b="1" dirty="0" err="1" smtClean="0">
                <a:solidFill>
                  <a:srgbClr val="FF0000"/>
                </a:solidFill>
              </a:rPr>
              <a:t>eimicáin</a:t>
            </a:r>
            <a:r>
              <a:rPr lang="en-IE" sz="2800" b="1" dirty="0" smtClean="0">
                <a:solidFill>
                  <a:srgbClr val="FF0000"/>
                </a:solidFill>
              </a:rPr>
              <a:t> </a:t>
            </a:r>
            <a:r>
              <a:rPr lang="en-IE" sz="2800" b="1" dirty="0">
                <a:solidFill>
                  <a:srgbClr val="FF0000"/>
                </a:solidFill>
              </a:rPr>
              <a:t>a </a:t>
            </a:r>
            <a:r>
              <a:rPr lang="en-IE" sz="2800" b="1" dirty="0" err="1">
                <a:solidFill>
                  <a:srgbClr val="FF0000"/>
                </a:solidFill>
              </a:rPr>
              <a:t>bhfuil</a:t>
            </a:r>
            <a:r>
              <a:rPr lang="en-IE" sz="2800" b="1" dirty="0">
                <a:solidFill>
                  <a:srgbClr val="FF0000"/>
                </a:solidFill>
              </a:rPr>
              <a:t> </a:t>
            </a:r>
            <a:r>
              <a:rPr lang="en-IE" sz="2800" b="1" dirty="0" err="1">
                <a:solidFill>
                  <a:srgbClr val="FF0000"/>
                </a:solidFill>
              </a:rPr>
              <a:t>tocsaineach</a:t>
            </a:r>
            <a:r>
              <a:rPr lang="en-IE" sz="2800" b="1" dirty="0">
                <a:solidFill>
                  <a:srgbClr val="FF0000"/>
                </a:solidFill>
              </a:rPr>
              <a:t> do </a:t>
            </a:r>
            <a:r>
              <a:rPr lang="en-IE" sz="2800" b="1" dirty="0" err="1">
                <a:solidFill>
                  <a:srgbClr val="FF0000"/>
                </a:solidFill>
              </a:rPr>
              <a:t>bhaictéir</a:t>
            </a:r>
            <a:r>
              <a:rPr lang="en-IE" sz="2800" b="1" dirty="0">
                <a:solidFill>
                  <a:srgbClr val="FF0000"/>
                </a:solidFill>
              </a:rPr>
              <a:t>.</a:t>
            </a:r>
          </a:p>
          <a:p>
            <a:endParaRPr lang="en-IE" dirty="0"/>
          </a:p>
        </p:txBody>
      </p:sp>
      <p:sp>
        <p:nvSpPr>
          <p:cNvPr id="5" name="TextBox 4"/>
          <p:cNvSpPr txBox="1"/>
          <p:nvPr/>
        </p:nvSpPr>
        <p:spPr>
          <a:xfrm>
            <a:off x="251520" y="6309320"/>
            <a:ext cx="5145426" cy="369332"/>
          </a:xfrm>
          <a:prstGeom prst="rect">
            <a:avLst/>
          </a:prstGeom>
          <a:noFill/>
        </p:spPr>
        <p:txBody>
          <a:bodyPr wrap="square" rtlCol="0">
            <a:spAutoFit/>
          </a:bodyPr>
          <a:lstStyle/>
          <a:p>
            <a:r>
              <a:rPr lang="en-IE" dirty="0">
                <a:solidFill>
                  <a:srgbClr val="00B050"/>
                </a:solidFill>
              </a:rPr>
              <a:t>http://www.youtube.com/watch?v=BUYLvsAbPz4</a:t>
            </a:r>
          </a:p>
        </p:txBody>
      </p:sp>
      <p:cxnSp>
        <p:nvCxnSpPr>
          <p:cNvPr id="8" name="Straight Arrow Connector 7"/>
          <p:cNvCxnSpPr/>
          <p:nvPr/>
        </p:nvCxnSpPr>
        <p:spPr>
          <a:xfrm flipV="1">
            <a:off x="5004048" y="5661248"/>
            <a:ext cx="5040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9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9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392">
                                          <p:stCondLst>
                                            <p:cond delay="0"/>
                                          </p:stCondLst>
                                        </p:cTn>
                                        <p:tgtEl>
                                          <p:spTgt spid="3">
                                            <p:txEl>
                                              <p:pRg st="0" end="0"/>
                                            </p:txEl>
                                          </p:spTgt>
                                        </p:tgtEl>
                                      </p:cBhvr>
                                    </p:animEffect>
                                    <p:anim calcmode="lin" valueType="num">
                                      <p:cBhvr>
                                        <p:cTn id="8" dur="751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2739"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2739" tmFilter="0, 0; 0.125,0.2665; 0.25,0.4; 0.375,0.465; 0.5,0.5;  0.625,0.535; 0.75,0.6; 0.875,0.7335; 1,1">
                                          <p:stCondLst>
                                            <p:cond delay="2739"/>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369" tmFilter="0, 0; 0.125,0.2665; 0.25,0.4; 0.375,0.465; 0.5,0.5;  0.625,0.535; 0.75,0.6; 0.875,0.7335; 1,1">
                                          <p:stCondLst>
                                            <p:cond delay="54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677" tmFilter="0, 0; 0.125,0.2665; 0.25,0.4; 0.375,0.465; 0.5,0.5;  0.625,0.535; 0.75,0.6; 0.875,0.7335; 1,1">
                                          <p:stCondLst>
                                            <p:cond delay="6831"/>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07">
                                          <p:stCondLst>
                                            <p:cond delay="2681"/>
                                          </p:stCondLst>
                                        </p:cTn>
                                        <p:tgtEl>
                                          <p:spTgt spid="3">
                                            <p:txEl>
                                              <p:pRg st="0" end="0"/>
                                            </p:txEl>
                                          </p:spTgt>
                                        </p:tgtEl>
                                      </p:cBhvr>
                                      <p:to x="100000" y="60000"/>
                                    </p:animScale>
                                    <p:animScale>
                                      <p:cBhvr>
                                        <p:cTn id="14" dur="685" decel="50000">
                                          <p:stCondLst>
                                            <p:cond delay="2789"/>
                                          </p:stCondLst>
                                        </p:cTn>
                                        <p:tgtEl>
                                          <p:spTgt spid="3">
                                            <p:txEl>
                                              <p:pRg st="0" end="0"/>
                                            </p:txEl>
                                          </p:spTgt>
                                        </p:tgtEl>
                                      </p:cBhvr>
                                      <p:to x="100000" y="100000"/>
                                    </p:animScale>
                                    <p:animScale>
                                      <p:cBhvr>
                                        <p:cTn id="15" dur="107">
                                          <p:stCondLst>
                                            <p:cond delay="5412"/>
                                          </p:stCondLst>
                                        </p:cTn>
                                        <p:tgtEl>
                                          <p:spTgt spid="3">
                                            <p:txEl>
                                              <p:pRg st="0" end="0"/>
                                            </p:txEl>
                                          </p:spTgt>
                                        </p:tgtEl>
                                      </p:cBhvr>
                                      <p:to x="100000" y="80000"/>
                                    </p:animScale>
                                    <p:animScale>
                                      <p:cBhvr>
                                        <p:cTn id="16" dur="685" decel="50000">
                                          <p:stCondLst>
                                            <p:cond delay="5519"/>
                                          </p:stCondLst>
                                        </p:cTn>
                                        <p:tgtEl>
                                          <p:spTgt spid="3">
                                            <p:txEl>
                                              <p:pRg st="0" end="0"/>
                                            </p:txEl>
                                          </p:spTgt>
                                        </p:tgtEl>
                                      </p:cBhvr>
                                      <p:to x="100000" y="100000"/>
                                    </p:animScale>
                                    <p:animScale>
                                      <p:cBhvr>
                                        <p:cTn id="17" dur="107">
                                          <p:stCondLst>
                                            <p:cond delay="6773"/>
                                          </p:stCondLst>
                                        </p:cTn>
                                        <p:tgtEl>
                                          <p:spTgt spid="3">
                                            <p:txEl>
                                              <p:pRg st="0" end="0"/>
                                            </p:txEl>
                                          </p:spTgt>
                                        </p:tgtEl>
                                      </p:cBhvr>
                                      <p:to x="100000" y="90000"/>
                                    </p:animScale>
                                    <p:animScale>
                                      <p:cBhvr>
                                        <p:cTn id="18" dur="685" decel="50000">
                                          <p:stCondLst>
                                            <p:cond delay="6880"/>
                                          </p:stCondLst>
                                        </p:cTn>
                                        <p:tgtEl>
                                          <p:spTgt spid="3">
                                            <p:txEl>
                                              <p:pRg st="0" end="0"/>
                                            </p:txEl>
                                          </p:spTgt>
                                        </p:tgtEl>
                                      </p:cBhvr>
                                      <p:to x="100000" y="100000"/>
                                    </p:animScale>
                                    <p:animScale>
                                      <p:cBhvr>
                                        <p:cTn id="19" dur="107">
                                          <p:stCondLst>
                                            <p:cond delay="7458"/>
                                          </p:stCondLst>
                                        </p:cTn>
                                        <p:tgtEl>
                                          <p:spTgt spid="3">
                                            <p:txEl>
                                              <p:pRg st="0" end="0"/>
                                            </p:txEl>
                                          </p:spTgt>
                                        </p:tgtEl>
                                      </p:cBhvr>
                                      <p:to x="100000" y="95000"/>
                                    </p:animScale>
                                    <p:animScale>
                                      <p:cBhvr>
                                        <p:cTn id="20" dur="685" decel="50000">
                                          <p:stCondLst>
                                            <p:cond delay="7565"/>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975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392">
                                          <p:stCondLst>
                                            <p:cond delay="0"/>
                                          </p:stCondLst>
                                        </p:cTn>
                                        <p:tgtEl>
                                          <p:spTgt spid="3">
                                            <p:txEl>
                                              <p:pRg st="1" end="1"/>
                                            </p:txEl>
                                          </p:spTgt>
                                        </p:tgtEl>
                                      </p:cBhvr>
                                    </p:animEffect>
                                    <p:anim calcmode="lin" valueType="num">
                                      <p:cBhvr>
                                        <p:cTn id="26" dur="751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2739"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2739" tmFilter="0, 0; 0.125,0.2665; 0.25,0.4; 0.375,0.465; 0.5,0.5;  0.625,0.535; 0.75,0.6; 0.875,0.7335; 1,1">
                                          <p:stCondLst>
                                            <p:cond delay="2739"/>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369" tmFilter="0, 0; 0.125,0.2665; 0.25,0.4; 0.375,0.465; 0.5,0.5;  0.625,0.535; 0.75,0.6; 0.875,0.7335; 1,1">
                                          <p:stCondLst>
                                            <p:cond delay="54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677" tmFilter="0, 0; 0.125,0.2665; 0.25,0.4; 0.375,0.465; 0.5,0.5;  0.625,0.535; 0.75,0.6; 0.875,0.7335; 1,1">
                                          <p:stCondLst>
                                            <p:cond delay="6831"/>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07">
                                          <p:stCondLst>
                                            <p:cond delay="2681"/>
                                          </p:stCondLst>
                                        </p:cTn>
                                        <p:tgtEl>
                                          <p:spTgt spid="3">
                                            <p:txEl>
                                              <p:pRg st="1" end="1"/>
                                            </p:txEl>
                                          </p:spTgt>
                                        </p:tgtEl>
                                      </p:cBhvr>
                                      <p:to x="100000" y="60000"/>
                                    </p:animScale>
                                    <p:animScale>
                                      <p:cBhvr>
                                        <p:cTn id="32" dur="685" decel="50000">
                                          <p:stCondLst>
                                            <p:cond delay="2789"/>
                                          </p:stCondLst>
                                        </p:cTn>
                                        <p:tgtEl>
                                          <p:spTgt spid="3">
                                            <p:txEl>
                                              <p:pRg st="1" end="1"/>
                                            </p:txEl>
                                          </p:spTgt>
                                        </p:tgtEl>
                                      </p:cBhvr>
                                      <p:to x="100000" y="100000"/>
                                    </p:animScale>
                                    <p:animScale>
                                      <p:cBhvr>
                                        <p:cTn id="33" dur="107">
                                          <p:stCondLst>
                                            <p:cond delay="5412"/>
                                          </p:stCondLst>
                                        </p:cTn>
                                        <p:tgtEl>
                                          <p:spTgt spid="3">
                                            <p:txEl>
                                              <p:pRg st="1" end="1"/>
                                            </p:txEl>
                                          </p:spTgt>
                                        </p:tgtEl>
                                      </p:cBhvr>
                                      <p:to x="100000" y="80000"/>
                                    </p:animScale>
                                    <p:animScale>
                                      <p:cBhvr>
                                        <p:cTn id="34" dur="685" decel="50000">
                                          <p:stCondLst>
                                            <p:cond delay="5519"/>
                                          </p:stCondLst>
                                        </p:cTn>
                                        <p:tgtEl>
                                          <p:spTgt spid="3">
                                            <p:txEl>
                                              <p:pRg st="1" end="1"/>
                                            </p:txEl>
                                          </p:spTgt>
                                        </p:tgtEl>
                                      </p:cBhvr>
                                      <p:to x="100000" y="100000"/>
                                    </p:animScale>
                                    <p:animScale>
                                      <p:cBhvr>
                                        <p:cTn id="35" dur="107">
                                          <p:stCondLst>
                                            <p:cond delay="6773"/>
                                          </p:stCondLst>
                                        </p:cTn>
                                        <p:tgtEl>
                                          <p:spTgt spid="3">
                                            <p:txEl>
                                              <p:pRg st="1" end="1"/>
                                            </p:txEl>
                                          </p:spTgt>
                                        </p:tgtEl>
                                      </p:cBhvr>
                                      <p:to x="100000" y="90000"/>
                                    </p:animScale>
                                    <p:animScale>
                                      <p:cBhvr>
                                        <p:cTn id="36" dur="685" decel="50000">
                                          <p:stCondLst>
                                            <p:cond delay="6880"/>
                                          </p:stCondLst>
                                        </p:cTn>
                                        <p:tgtEl>
                                          <p:spTgt spid="3">
                                            <p:txEl>
                                              <p:pRg st="1" end="1"/>
                                            </p:txEl>
                                          </p:spTgt>
                                        </p:tgtEl>
                                      </p:cBhvr>
                                      <p:to x="100000" y="100000"/>
                                    </p:animScale>
                                    <p:animScale>
                                      <p:cBhvr>
                                        <p:cTn id="37" dur="107">
                                          <p:stCondLst>
                                            <p:cond delay="7458"/>
                                          </p:stCondLst>
                                        </p:cTn>
                                        <p:tgtEl>
                                          <p:spTgt spid="3">
                                            <p:txEl>
                                              <p:pRg st="1" end="1"/>
                                            </p:txEl>
                                          </p:spTgt>
                                        </p:tgtEl>
                                      </p:cBhvr>
                                      <p:to x="100000" y="95000"/>
                                    </p:animScale>
                                    <p:animScale>
                                      <p:cBhvr>
                                        <p:cTn id="38" dur="685" decel="50000">
                                          <p:stCondLst>
                                            <p:cond delay="7565"/>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975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392">
                                          <p:stCondLst>
                                            <p:cond delay="0"/>
                                          </p:stCondLst>
                                        </p:cTn>
                                        <p:tgtEl>
                                          <p:spTgt spid="3">
                                            <p:txEl>
                                              <p:pRg st="2" end="2"/>
                                            </p:txEl>
                                          </p:spTgt>
                                        </p:tgtEl>
                                      </p:cBhvr>
                                    </p:animEffect>
                                    <p:anim calcmode="lin" valueType="num">
                                      <p:cBhvr>
                                        <p:cTn id="44" dur="751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2739"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2739" tmFilter="0, 0; 0.125,0.2665; 0.25,0.4; 0.375,0.465; 0.5,0.5;  0.625,0.535; 0.75,0.6; 0.875,0.7335; 1,1">
                                          <p:stCondLst>
                                            <p:cond delay="2739"/>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369" tmFilter="0, 0; 0.125,0.2665; 0.25,0.4; 0.375,0.465; 0.5,0.5;  0.625,0.535; 0.75,0.6; 0.875,0.7335; 1,1">
                                          <p:stCondLst>
                                            <p:cond delay="54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677" tmFilter="0, 0; 0.125,0.2665; 0.25,0.4; 0.375,0.465; 0.5,0.5;  0.625,0.535; 0.75,0.6; 0.875,0.7335; 1,1">
                                          <p:stCondLst>
                                            <p:cond delay="6831"/>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07">
                                          <p:stCondLst>
                                            <p:cond delay="2681"/>
                                          </p:stCondLst>
                                        </p:cTn>
                                        <p:tgtEl>
                                          <p:spTgt spid="3">
                                            <p:txEl>
                                              <p:pRg st="2" end="2"/>
                                            </p:txEl>
                                          </p:spTgt>
                                        </p:tgtEl>
                                      </p:cBhvr>
                                      <p:to x="100000" y="60000"/>
                                    </p:animScale>
                                    <p:animScale>
                                      <p:cBhvr>
                                        <p:cTn id="50" dur="685" decel="50000">
                                          <p:stCondLst>
                                            <p:cond delay="2789"/>
                                          </p:stCondLst>
                                        </p:cTn>
                                        <p:tgtEl>
                                          <p:spTgt spid="3">
                                            <p:txEl>
                                              <p:pRg st="2" end="2"/>
                                            </p:txEl>
                                          </p:spTgt>
                                        </p:tgtEl>
                                      </p:cBhvr>
                                      <p:to x="100000" y="100000"/>
                                    </p:animScale>
                                    <p:animScale>
                                      <p:cBhvr>
                                        <p:cTn id="51" dur="107">
                                          <p:stCondLst>
                                            <p:cond delay="5412"/>
                                          </p:stCondLst>
                                        </p:cTn>
                                        <p:tgtEl>
                                          <p:spTgt spid="3">
                                            <p:txEl>
                                              <p:pRg st="2" end="2"/>
                                            </p:txEl>
                                          </p:spTgt>
                                        </p:tgtEl>
                                      </p:cBhvr>
                                      <p:to x="100000" y="80000"/>
                                    </p:animScale>
                                    <p:animScale>
                                      <p:cBhvr>
                                        <p:cTn id="52" dur="685" decel="50000">
                                          <p:stCondLst>
                                            <p:cond delay="5519"/>
                                          </p:stCondLst>
                                        </p:cTn>
                                        <p:tgtEl>
                                          <p:spTgt spid="3">
                                            <p:txEl>
                                              <p:pRg st="2" end="2"/>
                                            </p:txEl>
                                          </p:spTgt>
                                        </p:tgtEl>
                                      </p:cBhvr>
                                      <p:to x="100000" y="100000"/>
                                    </p:animScale>
                                    <p:animScale>
                                      <p:cBhvr>
                                        <p:cTn id="53" dur="107">
                                          <p:stCondLst>
                                            <p:cond delay="6773"/>
                                          </p:stCondLst>
                                        </p:cTn>
                                        <p:tgtEl>
                                          <p:spTgt spid="3">
                                            <p:txEl>
                                              <p:pRg st="2" end="2"/>
                                            </p:txEl>
                                          </p:spTgt>
                                        </p:tgtEl>
                                      </p:cBhvr>
                                      <p:to x="100000" y="90000"/>
                                    </p:animScale>
                                    <p:animScale>
                                      <p:cBhvr>
                                        <p:cTn id="54" dur="685" decel="50000">
                                          <p:stCondLst>
                                            <p:cond delay="6880"/>
                                          </p:stCondLst>
                                        </p:cTn>
                                        <p:tgtEl>
                                          <p:spTgt spid="3">
                                            <p:txEl>
                                              <p:pRg st="2" end="2"/>
                                            </p:txEl>
                                          </p:spTgt>
                                        </p:tgtEl>
                                      </p:cBhvr>
                                      <p:to x="100000" y="100000"/>
                                    </p:animScale>
                                    <p:animScale>
                                      <p:cBhvr>
                                        <p:cTn id="55" dur="107">
                                          <p:stCondLst>
                                            <p:cond delay="7458"/>
                                          </p:stCondLst>
                                        </p:cTn>
                                        <p:tgtEl>
                                          <p:spTgt spid="3">
                                            <p:txEl>
                                              <p:pRg st="2" end="2"/>
                                            </p:txEl>
                                          </p:spTgt>
                                        </p:tgtEl>
                                      </p:cBhvr>
                                      <p:to x="100000" y="95000"/>
                                    </p:animScale>
                                    <p:animScale>
                                      <p:cBhvr>
                                        <p:cTn id="56" dur="685" decel="50000">
                                          <p:stCondLst>
                                            <p:cond delay="7565"/>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975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392">
                                          <p:stCondLst>
                                            <p:cond delay="0"/>
                                          </p:stCondLst>
                                        </p:cTn>
                                        <p:tgtEl>
                                          <p:spTgt spid="3">
                                            <p:txEl>
                                              <p:pRg st="3" end="3"/>
                                            </p:txEl>
                                          </p:spTgt>
                                        </p:tgtEl>
                                      </p:cBhvr>
                                    </p:animEffect>
                                    <p:anim calcmode="lin" valueType="num">
                                      <p:cBhvr>
                                        <p:cTn id="62" dur="751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2739"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2739" tmFilter="0, 0; 0.125,0.2665; 0.25,0.4; 0.375,0.465; 0.5,0.5;  0.625,0.535; 0.75,0.6; 0.875,0.7335; 1,1">
                                          <p:stCondLst>
                                            <p:cond delay="2739"/>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369" tmFilter="0, 0; 0.125,0.2665; 0.25,0.4; 0.375,0.465; 0.5,0.5;  0.625,0.535; 0.75,0.6; 0.875,0.7335; 1,1">
                                          <p:stCondLst>
                                            <p:cond delay="54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677" tmFilter="0, 0; 0.125,0.2665; 0.25,0.4; 0.375,0.465; 0.5,0.5;  0.625,0.535; 0.75,0.6; 0.875,0.7335; 1,1">
                                          <p:stCondLst>
                                            <p:cond delay="6831"/>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07">
                                          <p:stCondLst>
                                            <p:cond delay="2681"/>
                                          </p:stCondLst>
                                        </p:cTn>
                                        <p:tgtEl>
                                          <p:spTgt spid="3">
                                            <p:txEl>
                                              <p:pRg st="3" end="3"/>
                                            </p:txEl>
                                          </p:spTgt>
                                        </p:tgtEl>
                                      </p:cBhvr>
                                      <p:to x="100000" y="60000"/>
                                    </p:animScale>
                                    <p:animScale>
                                      <p:cBhvr>
                                        <p:cTn id="68" dur="685" decel="50000">
                                          <p:stCondLst>
                                            <p:cond delay="2789"/>
                                          </p:stCondLst>
                                        </p:cTn>
                                        <p:tgtEl>
                                          <p:spTgt spid="3">
                                            <p:txEl>
                                              <p:pRg st="3" end="3"/>
                                            </p:txEl>
                                          </p:spTgt>
                                        </p:tgtEl>
                                      </p:cBhvr>
                                      <p:to x="100000" y="100000"/>
                                    </p:animScale>
                                    <p:animScale>
                                      <p:cBhvr>
                                        <p:cTn id="69" dur="107">
                                          <p:stCondLst>
                                            <p:cond delay="5412"/>
                                          </p:stCondLst>
                                        </p:cTn>
                                        <p:tgtEl>
                                          <p:spTgt spid="3">
                                            <p:txEl>
                                              <p:pRg st="3" end="3"/>
                                            </p:txEl>
                                          </p:spTgt>
                                        </p:tgtEl>
                                      </p:cBhvr>
                                      <p:to x="100000" y="80000"/>
                                    </p:animScale>
                                    <p:animScale>
                                      <p:cBhvr>
                                        <p:cTn id="70" dur="685" decel="50000">
                                          <p:stCondLst>
                                            <p:cond delay="5519"/>
                                          </p:stCondLst>
                                        </p:cTn>
                                        <p:tgtEl>
                                          <p:spTgt spid="3">
                                            <p:txEl>
                                              <p:pRg st="3" end="3"/>
                                            </p:txEl>
                                          </p:spTgt>
                                        </p:tgtEl>
                                      </p:cBhvr>
                                      <p:to x="100000" y="100000"/>
                                    </p:animScale>
                                    <p:animScale>
                                      <p:cBhvr>
                                        <p:cTn id="71" dur="107">
                                          <p:stCondLst>
                                            <p:cond delay="6773"/>
                                          </p:stCondLst>
                                        </p:cTn>
                                        <p:tgtEl>
                                          <p:spTgt spid="3">
                                            <p:txEl>
                                              <p:pRg st="3" end="3"/>
                                            </p:txEl>
                                          </p:spTgt>
                                        </p:tgtEl>
                                      </p:cBhvr>
                                      <p:to x="100000" y="90000"/>
                                    </p:animScale>
                                    <p:animScale>
                                      <p:cBhvr>
                                        <p:cTn id="72" dur="685" decel="50000">
                                          <p:stCondLst>
                                            <p:cond delay="6880"/>
                                          </p:stCondLst>
                                        </p:cTn>
                                        <p:tgtEl>
                                          <p:spTgt spid="3">
                                            <p:txEl>
                                              <p:pRg st="3" end="3"/>
                                            </p:txEl>
                                          </p:spTgt>
                                        </p:tgtEl>
                                      </p:cBhvr>
                                      <p:to x="100000" y="100000"/>
                                    </p:animScale>
                                    <p:animScale>
                                      <p:cBhvr>
                                        <p:cTn id="73" dur="107">
                                          <p:stCondLst>
                                            <p:cond delay="7458"/>
                                          </p:stCondLst>
                                        </p:cTn>
                                        <p:tgtEl>
                                          <p:spTgt spid="3">
                                            <p:txEl>
                                              <p:pRg st="3" end="3"/>
                                            </p:txEl>
                                          </p:spTgt>
                                        </p:tgtEl>
                                      </p:cBhvr>
                                      <p:to x="100000" y="95000"/>
                                    </p:animScale>
                                    <p:animScale>
                                      <p:cBhvr>
                                        <p:cTn id="74" dur="685" decel="50000">
                                          <p:stCondLst>
                                            <p:cond delay="7565"/>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950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9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640960"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20272" y="2636912"/>
            <a:ext cx="1656184" cy="954107"/>
          </a:xfrm>
          <a:prstGeom prst="rect">
            <a:avLst/>
          </a:prstGeom>
          <a:solidFill>
            <a:schemeClr val="bg2">
              <a:lumMod val="75000"/>
            </a:schemeClr>
          </a:solidFill>
        </p:spPr>
        <p:txBody>
          <a:bodyPr wrap="square" rtlCol="0">
            <a:spAutoFit/>
          </a:bodyPr>
          <a:lstStyle/>
          <a:p>
            <a:r>
              <a:rPr lang="en-IE" sz="2800" b="1" dirty="0"/>
              <a:t>Pas an </a:t>
            </a:r>
            <a:r>
              <a:rPr lang="en-IE" sz="2800" b="1" dirty="0" err="1"/>
              <a:t>bháis</a:t>
            </a:r>
            <a:r>
              <a:rPr lang="en-IE" sz="2800" b="1" dirty="0"/>
              <a:t> </a:t>
            </a:r>
          </a:p>
        </p:txBody>
      </p:sp>
      <p:sp>
        <p:nvSpPr>
          <p:cNvPr id="7" name="TextBox 6"/>
          <p:cNvSpPr txBox="1"/>
          <p:nvPr/>
        </p:nvSpPr>
        <p:spPr>
          <a:xfrm>
            <a:off x="4499992" y="3223070"/>
            <a:ext cx="2160240" cy="954107"/>
          </a:xfrm>
          <a:prstGeom prst="rect">
            <a:avLst/>
          </a:prstGeom>
          <a:solidFill>
            <a:schemeClr val="bg2">
              <a:lumMod val="75000"/>
            </a:schemeClr>
          </a:solidFill>
        </p:spPr>
        <p:txBody>
          <a:bodyPr wrap="square" rtlCol="0">
            <a:spAutoFit/>
          </a:bodyPr>
          <a:lstStyle/>
          <a:p>
            <a:r>
              <a:rPr lang="en-IE" sz="2800" b="1" dirty="0"/>
              <a:t>Pas </a:t>
            </a:r>
            <a:r>
              <a:rPr lang="en-IE" sz="2800" dirty="0" smtClean="0"/>
              <a:t> </a:t>
            </a:r>
            <a:r>
              <a:rPr lang="en-IE" sz="2800" b="1" dirty="0" err="1" smtClean="0"/>
              <a:t>Cónaitheach</a:t>
            </a:r>
            <a:endParaRPr lang="en-IE" sz="2800" b="1" dirty="0"/>
          </a:p>
        </p:txBody>
      </p:sp>
      <p:sp>
        <p:nvSpPr>
          <p:cNvPr id="8" name="TextBox 7"/>
          <p:cNvSpPr txBox="1"/>
          <p:nvPr/>
        </p:nvSpPr>
        <p:spPr>
          <a:xfrm>
            <a:off x="2331903" y="4149080"/>
            <a:ext cx="2160240" cy="954107"/>
          </a:xfrm>
          <a:prstGeom prst="rect">
            <a:avLst/>
          </a:prstGeom>
          <a:solidFill>
            <a:schemeClr val="bg2">
              <a:lumMod val="75000"/>
            </a:schemeClr>
          </a:solidFill>
        </p:spPr>
        <p:txBody>
          <a:bodyPr wrap="square" rtlCol="0">
            <a:spAutoFit/>
          </a:bodyPr>
          <a:lstStyle/>
          <a:p>
            <a:r>
              <a:rPr lang="en-IE" sz="2800" b="1" dirty="0"/>
              <a:t>Pas </a:t>
            </a:r>
            <a:r>
              <a:rPr lang="en-IE" sz="2800" b="1" dirty="0" err="1" smtClean="0"/>
              <a:t>Easpónantúil</a:t>
            </a:r>
            <a:endParaRPr lang="en-IE" sz="2800" b="1" dirty="0"/>
          </a:p>
        </p:txBody>
      </p:sp>
      <p:sp>
        <p:nvSpPr>
          <p:cNvPr id="9" name="TextBox 8"/>
          <p:cNvSpPr txBox="1"/>
          <p:nvPr/>
        </p:nvSpPr>
        <p:spPr>
          <a:xfrm>
            <a:off x="675719" y="5135444"/>
            <a:ext cx="1656184" cy="954107"/>
          </a:xfrm>
          <a:prstGeom prst="rect">
            <a:avLst/>
          </a:prstGeom>
          <a:solidFill>
            <a:schemeClr val="bg2">
              <a:lumMod val="75000"/>
            </a:schemeClr>
          </a:solidFill>
        </p:spPr>
        <p:txBody>
          <a:bodyPr wrap="square" rtlCol="0">
            <a:spAutoFit/>
          </a:bodyPr>
          <a:lstStyle/>
          <a:p>
            <a:r>
              <a:rPr lang="en-IE" sz="2800" b="1" dirty="0"/>
              <a:t>Pas </a:t>
            </a:r>
            <a:r>
              <a:rPr lang="en-IE" sz="2800" b="1" dirty="0" err="1" smtClean="0"/>
              <a:t>Moillithe</a:t>
            </a:r>
            <a:r>
              <a:rPr lang="en-IE" sz="2800" b="1" dirty="0" smtClean="0"/>
              <a:t> </a:t>
            </a:r>
            <a:endParaRPr lang="en-IE" sz="2800" b="1" dirty="0"/>
          </a:p>
        </p:txBody>
      </p:sp>
      <p:sp>
        <p:nvSpPr>
          <p:cNvPr id="6" name="TextBox 5"/>
          <p:cNvSpPr txBox="1"/>
          <p:nvPr/>
        </p:nvSpPr>
        <p:spPr>
          <a:xfrm>
            <a:off x="675719" y="188640"/>
            <a:ext cx="4752528" cy="1323439"/>
          </a:xfrm>
          <a:prstGeom prst="rect">
            <a:avLst/>
          </a:prstGeom>
          <a:solidFill>
            <a:schemeClr val="bg1"/>
          </a:solidFill>
        </p:spPr>
        <p:txBody>
          <a:bodyPr wrap="square" rtlCol="0">
            <a:spAutoFit/>
          </a:bodyPr>
          <a:lstStyle/>
          <a:p>
            <a:r>
              <a:rPr lang="en-IE" sz="4000" b="1" u="sng" dirty="0" err="1">
                <a:solidFill>
                  <a:srgbClr val="FF0000"/>
                </a:solidFill>
              </a:rPr>
              <a:t>Cuar</a:t>
            </a:r>
            <a:r>
              <a:rPr lang="en-IE" sz="4000" b="1" u="sng" dirty="0">
                <a:solidFill>
                  <a:srgbClr val="FF0000"/>
                </a:solidFill>
              </a:rPr>
              <a:t> </a:t>
            </a:r>
            <a:r>
              <a:rPr lang="en-IE" sz="4000" b="1" u="sng" dirty="0" err="1">
                <a:solidFill>
                  <a:srgbClr val="FF0000"/>
                </a:solidFill>
              </a:rPr>
              <a:t>Fás</a:t>
            </a:r>
            <a:r>
              <a:rPr lang="en-IE" sz="4000" b="1" u="sng" dirty="0">
                <a:solidFill>
                  <a:srgbClr val="FF0000"/>
                </a:solidFill>
              </a:rPr>
              <a:t> </a:t>
            </a:r>
            <a:r>
              <a:rPr lang="en-IE" sz="4000" b="1" u="sng" dirty="0" err="1">
                <a:solidFill>
                  <a:srgbClr val="FF0000"/>
                </a:solidFill>
              </a:rPr>
              <a:t>na</a:t>
            </a:r>
            <a:r>
              <a:rPr lang="en-IE" sz="4000" b="1" u="sng" dirty="0">
                <a:solidFill>
                  <a:srgbClr val="FF0000"/>
                </a:solidFill>
              </a:rPr>
              <a:t> </a:t>
            </a:r>
            <a:r>
              <a:rPr lang="en-IE" sz="4000" b="1" u="sng" dirty="0" err="1">
                <a:solidFill>
                  <a:srgbClr val="FF0000"/>
                </a:solidFill>
              </a:rPr>
              <a:t>mbaictéir</a:t>
            </a:r>
            <a:r>
              <a:rPr lang="en-IE" sz="4000" dirty="0"/>
              <a:t/>
            </a:r>
            <a:br>
              <a:rPr lang="en-IE" sz="4000" dirty="0"/>
            </a:br>
            <a:endParaRPr lang="en-IE" sz="4000" dirty="0"/>
          </a:p>
        </p:txBody>
      </p:sp>
    </p:spTree>
    <p:extLst>
      <p:ext uri="{BB962C8B-B14F-4D97-AF65-F5344CB8AC3E}">
        <p14:creationId xmlns:p14="http://schemas.microsoft.com/office/powerpoint/2010/main" val="420120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E" sz="4000" dirty="0" err="1" smtClean="0">
                <a:solidFill>
                  <a:srgbClr val="0070C0"/>
                </a:solidFill>
              </a:rPr>
              <a:t>Cuspóirí</a:t>
            </a:r>
            <a:r>
              <a:rPr lang="en-IE" sz="4000" dirty="0" smtClean="0">
                <a:solidFill>
                  <a:srgbClr val="0070C0"/>
                </a:solidFill>
              </a:rPr>
              <a:t> </a:t>
            </a:r>
            <a:r>
              <a:rPr lang="en-IE" sz="4000" dirty="0" err="1" smtClean="0">
                <a:solidFill>
                  <a:srgbClr val="0070C0"/>
                </a:solidFill>
              </a:rPr>
              <a:t>léann</a:t>
            </a:r>
            <a:r>
              <a:rPr lang="en-IE" sz="4000" dirty="0" smtClean="0">
                <a:solidFill>
                  <a:srgbClr val="0070C0"/>
                </a:solidFill>
              </a:rPr>
              <a:t>:</a:t>
            </a:r>
            <a:endParaRPr lang="en-IE" sz="4000" dirty="0">
              <a:solidFill>
                <a:srgbClr val="0070C0"/>
              </a:solidFill>
            </a:endParaRPr>
          </a:p>
        </p:txBody>
      </p:sp>
      <p:sp>
        <p:nvSpPr>
          <p:cNvPr id="3" name="Content Placeholder 2"/>
          <p:cNvSpPr>
            <a:spLocks noGrp="1"/>
          </p:cNvSpPr>
          <p:nvPr>
            <p:ph idx="1"/>
          </p:nvPr>
        </p:nvSpPr>
        <p:spPr>
          <a:xfrm>
            <a:off x="467544" y="1124744"/>
            <a:ext cx="8229600" cy="4525963"/>
          </a:xfrm>
        </p:spPr>
        <p:txBody>
          <a:bodyPr>
            <a:normAutofit fontScale="92500" lnSpcReduction="10000"/>
          </a:bodyPr>
          <a:lstStyle/>
          <a:p>
            <a:pPr marL="0" indent="0">
              <a:buNone/>
            </a:pPr>
            <a:r>
              <a:rPr lang="en-IE" dirty="0" smtClean="0"/>
              <a:t>(ÁRD) </a:t>
            </a:r>
            <a:r>
              <a:rPr lang="en-IE" dirty="0" err="1" smtClean="0"/>
              <a:t>cén</a:t>
            </a:r>
            <a:r>
              <a:rPr lang="en-IE" dirty="0" smtClean="0"/>
              <a:t> </a:t>
            </a:r>
            <a:r>
              <a:rPr lang="en-IE" dirty="0" err="1" smtClean="0"/>
              <a:t>fath</a:t>
            </a:r>
            <a:r>
              <a:rPr lang="en-IE" dirty="0" smtClean="0"/>
              <a:t> go </a:t>
            </a:r>
            <a:r>
              <a:rPr lang="en-IE" dirty="0" err="1" smtClean="0"/>
              <a:t>cealla</a:t>
            </a:r>
            <a:r>
              <a:rPr lang="en-IE" dirty="0" smtClean="0"/>
              <a:t> </a:t>
            </a:r>
            <a:r>
              <a:rPr lang="en-IE" dirty="0" err="1" smtClean="0"/>
              <a:t>prócarótacha</a:t>
            </a:r>
            <a:r>
              <a:rPr lang="en-IE" dirty="0" smtClean="0"/>
              <a:t> </a:t>
            </a:r>
            <a:r>
              <a:rPr lang="en-IE" dirty="0" err="1" smtClean="0"/>
              <a:t>iad</a:t>
            </a:r>
            <a:r>
              <a:rPr lang="en-IE" dirty="0" smtClean="0"/>
              <a:t> </a:t>
            </a:r>
            <a:r>
              <a:rPr lang="en-IE" dirty="0" err="1" smtClean="0"/>
              <a:t>na</a:t>
            </a:r>
            <a:r>
              <a:rPr lang="en-IE" dirty="0" smtClean="0"/>
              <a:t> </a:t>
            </a:r>
            <a:r>
              <a:rPr lang="en-IE" dirty="0" err="1" smtClean="0"/>
              <a:t>baictéir</a:t>
            </a:r>
            <a:r>
              <a:rPr lang="en-IE" dirty="0" smtClean="0"/>
              <a:t>.</a:t>
            </a:r>
          </a:p>
          <a:p>
            <a:r>
              <a:rPr lang="en-IE" dirty="0" err="1" smtClean="0"/>
              <a:t>Tarraing</a:t>
            </a:r>
            <a:r>
              <a:rPr lang="en-IE" dirty="0" smtClean="0"/>
              <a:t> &amp; </a:t>
            </a:r>
            <a:r>
              <a:rPr lang="en-IE" dirty="0" err="1" smtClean="0"/>
              <a:t>lipéid</a:t>
            </a:r>
            <a:r>
              <a:rPr lang="en-IE" dirty="0" smtClean="0"/>
              <a:t> </a:t>
            </a:r>
            <a:r>
              <a:rPr lang="en-IE" dirty="0" err="1" smtClean="0"/>
              <a:t>ar</a:t>
            </a:r>
            <a:r>
              <a:rPr lang="en-IE" dirty="0" smtClean="0"/>
              <a:t> </a:t>
            </a:r>
            <a:r>
              <a:rPr lang="en-IE" dirty="0" err="1" smtClean="0"/>
              <a:t>ceall</a:t>
            </a:r>
            <a:r>
              <a:rPr lang="en-IE" dirty="0" smtClean="0"/>
              <a:t> </a:t>
            </a:r>
            <a:r>
              <a:rPr lang="en-IE" dirty="0" err="1" smtClean="0"/>
              <a:t>baictéir</a:t>
            </a:r>
            <a:endParaRPr lang="en-IE" dirty="0" smtClean="0"/>
          </a:p>
          <a:p>
            <a:r>
              <a:rPr lang="en-IE" dirty="0" smtClean="0"/>
              <a:t>3 </a:t>
            </a:r>
            <a:r>
              <a:rPr lang="en-IE" dirty="0" err="1" smtClean="0"/>
              <a:t>cruthanna</a:t>
            </a:r>
            <a:r>
              <a:rPr lang="en-IE" dirty="0" smtClean="0"/>
              <a:t> </a:t>
            </a:r>
            <a:r>
              <a:rPr lang="en-IE" dirty="0" err="1" smtClean="0"/>
              <a:t>bunúsacha</a:t>
            </a:r>
            <a:r>
              <a:rPr lang="en-IE" dirty="0" smtClean="0"/>
              <a:t> a </a:t>
            </a:r>
            <a:r>
              <a:rPr lang="en-IE" dirty="0" err="1" smtClean="0"/>
              <a:t>mbíonn</a:t>
            </a:r>
            <a:r>
              <a:rPr lang="en-IE" dirty="0" smtClean="0"/>
              <a:t> </a:t>
            </a:r>
            <a:r>
              <a:rPr lang="en-IE" dirty="0" err="1" smtClean="0"/>
              <a:t>ar</a:t>
            </a:r>
            <a:r>
              <a:rPr lang="en-IE" dirty="0" smtClean="0"/>
              <a:t> </a:t>
            </a:r>
            <a:r>
              <a:rPr lang="en-IE" dirty="0" err="1" smtClean="0"/>
              <a:t>baictéir</a:t>
            </a:r>
            <a:endParaRPr lang="en-IE" dirty="0" smtClean="0"/>
          </a:p>
          <a:p>
            <a:r>
              <a:rPr lang="en-IE" dirty="0" err="1" smtClean="0"/>
              <a:t>Atairgeadh</a:t>
            </a:r>
            <a:r>
              <a:rPr lang="en-IE" dirty="0" smtClean="0"/>
              <a:t> </a:t>
            </a:r>
            <a:r>
              <a:rPr lang="en-IE" dirty="0" err="1" smtClean="0"/>
              <a:t>sna</a:t>
            </a:r>
            <a:r>
              <a:rPr lang="en-IE" dirty="0" smtClean="0"/>
              <a:t> </a:t>
            </a:r>
            <a:r>
              <a:rPr lang="en-IE" dirty="0" err="1" smtClean="0"/>
              <a:t>baictéir</a:t>
            </a:r>
            <a:r>
              <a:rPr lang="en-IE" dirty="0" smtClean="0"/>
              <a:t> &amp; </a:t>
            </a:r>
            <a:r>
              <a:rPr lang="en-IE" dirty="0" err="1" smtClean="0"/>
              <a:t>na</a:t>
            </a:r>
            <a:r>
              <a:rPr lang="en-IE" dirty="0" smtClean="0"/>
              <a:t> </a:t>
            </a:r>
            <a:r>
              <a:rPr lang="en-IE" dirty="0" err="1" smtClean="0"/>
              <a:t>ionspóir</a:t>
            </a:r>
            <a:endParaRPr lang="en-IE" dirty="0" smtClean="0"/>
          </a:p>
          <a:p>
            <a:r>
              <a:rPr lang="en-IE" dirty="0" err="1" smtClean="0"/>
              <a:t>Cothú</a:t>
            </a:r>
            <a:r>
              <a:rPr lang="en-IE" dirty="0" smtClean="0"/>
              <a:t> </a:t>
            </a:r>
            <a:r>
              <a:rPr lang="en-IE" dirty="0" err="1" smtClean="0"/>
              <a:t>sna</a:t>
            </a:r>
            <a:r>
              <a:rPr lang="en-IE" dirty="0" smtClean="0"/>
              <a:t> </a:t>
            </a:r>
            <a:r>
              <a:rPr lang="en-IE" dirty="0" err="1" smtClean="0"/>
              <a:t>baictéir</a:t>
            </a:r>
            <a:endParaRPr lang="en-IE" dirty="0" smtClean="0"/>
          </a:p>
          <a:p>
            <a:r>
              <a:rPr lang="en-IE" dirty="0" smtClean="0"/>
              <a:t>(ÁRD) </a:t>
            </a:r>
            <a:r>
              <a:rPr lang="en-IE" dirty="0" err="1" smtClean="0"/>
              <a:t>cuar</a:t>
            </a:r>
            <a:r>
              <a:rPr lang="en-IE" dirty="0" smtClean="0"/>
              <a:t> </a:t>
            </a:r>
            <a:r>
              <a:rPr lang="en-IE" dirty="0" err="1" smtClean="0"/>
              <a:t>fás</a:t>
            </a:r>
            <a:r>
              <a:rPr lang="en-IE" dirty="0" smtClean="0"/>
              <a:t> (</a:t>
            </a:r>
            <a:r>
              <a:rPr lang="en-IE" dirty="0" err="1" smtClean="0"/>
              <a:t>graf</a:t>
            </a:r>
            <a:r>
              <a:rPr lang="en-IE" dirty="0" smtClean="0"/>
              <a:t>) </a:t>
            </a:r>
            <a:r>
              <a:rPr lang="en-IE" dirty="0" err="1" smtClean="0"/>
              <a:t>na</a:t>
            </a:r>
            <a:r>
              <a:rPr lang="en-IE" dirty="0" smtClean="0"/>
              <a:t> </a:t>
            </a:r>
            <a:r>
              <a:rPr lang="en-IE" dirty="0" err="1" smtClean="0"/>
              <a:t>baictéir</a:t>
            </a:r>
            <a:endParaRPr lang="en-IE" dirty="0" smtClean="0"/>
          </a:p>
          <a:p>
            <a:r>
              <a:rPr lang="en-IE" dirty="0" smtClean="0"/>
              <a:t>2 </a:t>
            </a:r>
            <a:r>
              <a:rPr lang="en-IE" dirty="0" err="1" smtClean="0"/>
              <a:t>baictéir</a:t>
            </a:r>
            <a:r>
              <a:rPr lang="en-IE" dirty="0" smtClean="0"/>
              <a:t> </a:t>
            </a:r>
            <a:r>
              <a:rPr lang="en-IE" dirty="0" err="1" smtClean="0"/>
              <a:t>díobhálach</a:t>
            </a:r>
            <a:r>
              <a:rPr lang="en-IE" dirty="0" smtClean="0"/>
              <a:t> &amp; 2 </a:t>
            </a:r>
            <a:r>
              <a:rPr lang="en-IE" dirty="0" err="1" smtClean="0"/>
              <a:t>cheann</a:t>
            </a:r>
            <a:r>
              <a:rPr lang="en-IE" dirty="0" smtClean="0"/>
              <a:t> </a:t>
            </a:r>
            <a:r>
              <a:rPr lang="en-IE" dirty="0" err="1" smtClean="0"/>
              <a:t>tairbheach</a:t>
            </a:r>
            <a:r>
              <a:rPr lang="en-IE" dirty="0" smtClean="0"/>
              <a:t>.</a:t>
            </a:r>
          </a:p>
          <a:p>
            <a:r>
              <a:rPr lang="en-IE" dirty="0" err="1" smtClean="0"/>
              <a:t>Antaibheatach</a:t>
            </a:r>
            <a:r>
              <a:rPr lang="en-IE" dirty="0" smtClean="0"/>
              <a:t> &amp; </a:t>
            </a:r>
            <a:r>
              <a:rPr lang="en-IE" dirty="0" err="1" smtClean="0"/>
              <a:t>drochúsáid</a:t>
            </a:r>
            <a:r>
              <a:rPr lang="en-IE" dirty="0" smtClean="0"/>
              <a:t> I </a:t>
            </a:r>
            <a:r>
              <a:rPr lang="en-IE" dirty="0" err="1" smtClean="0"/>
              <a:t>cursaí</a:t>
            </a:r>
            <a:r>
              <a:rPr lang="en-IE" dirty="0" smtClean="0"/>
              <a:t> </a:t>
            </a:r>
            <a:r>
              <a:rPr lang="en-IE" dirty="0" err="1" smtClean="0"/>
              <a:t>leighis</a:t>
            </a:r>
            <a:r>
              <a:rPr lang="en-IE" smtClean="0"/>
              <a:t>. </a:t>
            </a:r>
            <a:endParaRPr lang="en-IE" dirty="0"/>
          </a:p>
        </p:txBody>
      </p:sp>
    </p:spTree>
    <p:extLst>
      <p:ext uri="{BB962C8B-B14F-4D97-AF65-F5344CB8AC3E}">
        <p14:creationId xmlns:p14="http://schemas.microsoft.com/office/powerpoint/2010/main" val="1170891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E" b="1" u="sng" dirty="0" err="1">
                <a:solidFill>
                  <a:srgbClr val="FF0000"/>
                </a:solidFill>
              </a:rPr>
              <a:t>Cuar</a:t>
            </a:r>
            <a:r>
              <a:rPr lang="en-IE" b="1" u="sng" dirty="0">
                <a:solidFill>
                  <a:srgbClr val="FF0000"/>
                </a:solidFill>
              </a:rPr>
              <a:t> </a:t>
            </a:r>
            <a:r>
              <a:rPr lang="en-IE" b="1" u="sng" dirty="0" err="1" smtClean="0">
                <a:solidFill>
                  <a:srgbClr val="FF0000"/>
                </a:solidFill>
              </a:rPr>
              <a:t>Fás</a:t>
            </a:r>
            <a:r>
              <a:rPr lang="en-IE" b="1" u="sng" dirty="0" smtClean="0">
                <a:solidFill>
                  <a:srgbClr val="FF0000"/>
                </a:solidFill>
              </a:rPr>
              <a:t> </a:t>
            </a:r>
            <a:r>
              <a:rPr lang="en-IE" b="1" u="sng" dirty="0" err="1" smtClean="0">
                <a:solidFill>
                  <a:srgbClr val="FF0000"/>
                </a:solidFill>
              </a:rPr>
              <a:t>na</a:t>
            </a:r>
            <a:r>
              <a:rPr lang="en-IE" b="1" u="sng" dirty="0" smtClean="0">
                <a:solidFill>
                  <a:srgbClr val="FF0000"/>
                </a:solidFill>
              </a:rPr>
              <a:t> </a:t>
            </a:r>
            <a:r>
              <a:rPr lang="en-IE" b="1" u="sng" dirty="0" err="1" smtClean="0">
                <a:solidFill>
                  <a:srgbClr val="FF0000"/>
                </a:solidFill>
              </a:rPr>
              <a:t>mbaictéir</a:t>
            </a:r>
            <a:r>
              <a:rPr lang="en-IE" dirty="0"/>
              <a:t/>
            </a:r>
            <a:br>
              <a:rPr lang="en-IE" dirty="0"/>
            </a:br>
            <a:endParaRPr lang="en-IE" dirty="0"/>
          </a:p>
        </p:txBody>
      </p:sp>
      <p:sp>
        <p:nvSpPr>
          <p:cNvPr id="3" name="Content Placeholder 2"/>
          <p:cNvSpPr>
            <a:spLocks noGrp="1"/>
          </p:cNvSpPr>
          <p:nvPr>
            <p:ph idx="1"/>
          </p:nvPr>
        </p:nvSpPr>
        <p:spPr>
          <a:xfrm>
            <a:off x="179512" y="692696"/>
            <a:ext cx="8856984" cy="5976664"/>
          </a:xfrm>
        </p:spPr>
        <p:txBody>
          <a:bodyPr>
            <a:normAutofit fontScale="85000" lnSpcReduction="10000"/>
          </a:bodyPr>
          <a:lstStyle/>
          <a:p>
            <a:pPr marL="0" indent="0">
              <a:buNone/>
            </a:pPr>
            <a:r>
              <a:rPr lang="en-IE" dirty="0" err="1" smtClean="0">
                <a:solidFill>
                  <a:srgbClr val="0070C0"/>
                </a:solidFill>
              </a:rPr>
              <a:t>Nuair</a:t>
            </a:r>
            <a:r>
              <a:rPr lang="en-IE" dirty="0" smtClean="0">
                <a:solidFill>
                  <a:srgbClr val="0070C0"/>
                </a:solidFill>
              </a:rPr>
              <a:t> </a:t>
            </a:r>
            <a:r>
              <a:rPr lang="en-IE" dirty="0">
                <a:solidFill>
                  <a:srgbClr val="0070C0"/>
                </a:solidFill>
              </a:rPr>
              <a:t>a </a:t>
            </a:r>
            <a:r>
              <a:rPr lang="en-IE" dirty="0" err="1">
                <a:solidFill>
                  <a:srgbClr val="0070C0"/>
                </a:solidFill>
              </a:rPr>
              <a:t>cuirtear</a:t>
            </a:r>
            <a:r>
              <a:rPr lang="en-IE" dirty="0">
                <a:solidFill>
                  <a:srgbClr val="0070C0"/>
                </a:solidFill>
              </a:rPr>
              <a:t> </a:t>
            </a:r>
            <a:r>
              <a:rPr lang="en-IE" dirty="0" err="1">
                <a:solidFill>
                  <a:srgbClr val="0070C0"/>
                </a:solidFill>
              </a:rPr>
              <a:t>baictéir</a:t>
            </a:r>
            <a:r>
              <a:rPr lang="en-IE" dirty="0">
                <a:solidFill>
                  <a:srgbClr val="0070C0"/>
                </a:solidFill>
              </a:rPr>
              <a:t> le </a:t>
            </a:r>
            <a:r>
              <a:rPr lang="en-IE" dirty="0" err="1">
                <a:solidFill>
                  <a:srgbClr val="0070C0"/>
                </a:solidFill>
              </a:rPr>
              <a:t>meán</a:t>
            </a:r>
            <a:r>
              <a:rPr lang="en-IE" dirty="0">
                <a:solidFill>
                  <a:srgbClr val="0070C0"/>
                </a:solidFill>
              </a:rPr>
              <a:t> </a:t>
            </a:r>
            <a:r>
              <a:rPr lang="en-IE" dirty="0" err="1">
                <a:solidFill>
                  <a:srgbClr val="0070C0"/>
                </a:solidFill>
              </a:rPr>
              <a:t>úr</a:t>
            </a:r>
            <a:r>
              <a:rPr lang="en-IE" dirty="0">
                <a:solidFill>
                  <a:srgbClr val="0070C0"/>
                </a:solidFill>
              </a:rPr>
              <a:t> </a:t>
            </a:r>
            <a:r>
              <a:rPr lang="en-IE" dirty="0" err="1">
                <a:solidFill>
                  <a:srgbClr val="0070C0"/>
                </a:solidFill>
              </a:rPr>
              <a:t>tá</a:t>
            </a:r>
            <a:r>
              <a:rPr lang="en-IE" dirty="0">
                <a:solidFill>
                  <a:srgbClr val="0070C0"/>
                </a:solidFill>
              </a:rPr>
              <a:t> </a:t>
            </a:r>
            <a:r>
              <a:rPr lang="en-IE" dirty="0" err="1">
                <a:solidFill>
                  <a:srgbClr val="0070C0"/>
                </a:solidFill>
              </a:rPr>
              <a:t>patrún</a:t>
            </a:r>
            <a:r>
              <a:rPr lang="en-IE" dirty="0">
                <a:solidFill>
                  <a:srgbClr val="0070C0"/>
                </a:solidFill>
              </a:rPr>
              <a:t> </a:t>
            </a:r>
            <a:r>
              <a:rPr lang="en-IE" dirty="0" err="1">
                <a:solidFill>
                  <a:srgbClr val="0070C0"/>
                </a:solidFill>
              </a:rPr>
              <a:t>comónta</a:t>
            </a:r>
            <a:r>
              <a:rPr lang="en-IE" dirty="0">
                <a:solidFill>
                  <a:srgbClr val="0070C0"/>
                </a:solidFill>
              </a:rPr>
              <a:t> </a:t>
            </a:r>
            <a:r>
              <a:rPr lang="en-IE" dirty="0" err="1">
                <a:solidFill>
                  <a:srgbClr val="0070C0"/>
                </a:solidFill>
              </a:rPr>
              <a:t>fás</a:t>
            </a:r>
            <a:r>
              <a:rPr lang="en-IE" dirty="0">
                <a:solidFill>
                  <a:srgbClr val="0070C0"/>
                </a:solidFill>
              </a:rPr>
              <a:t> le </a:t>
            </a:r>
            <a:r>
              <a:rPr lang="en-IE" dirty="0" err="1">
                <a:solidFill>
                  <a:srgbClr val="0070C0"/>
                </a:solidFill>
              </a:rPr>
              <a:t>feiceáil</a:t>
            </a:r>
            <a:r>
              <a:rPr lang="en-IE" dirty="0">
                <a:solidFill>
                  <a:srgbClr val="0070C0"/>
                </a:solidFill>
              </a:rPr>
              <a:t>:</a:t>
            </a:r>
          </a:p>
          <a:p>
            <a:pPr marL="0" lvl="0" indent="0">
              <a:buNone/>
            </a:pPr>
            <a:r>
              <a:rPr lang="en-IE" b="1" dirty="0" smtClean="0"/>
              <a:t>1. Pas </a:t>
            </a:r>
            <a:r>
              <a:rPr lang="en-IE" b="1" dirty="0" err="1"/>
              <a:t>Moillithe</a:t>
            </a:r>
            <a:r>
              <a:rPr lang="en-IE" b="1" dirty="0"/>
              <a:t> </a:t>
            </a:r>
            <a:r>
              <a:rPr lang="en-IE" dirty="0"/>
              <a:t>(lag): </a:t>
            </a:r>
            <a:r>
              <a:rPr lang="en-IE" dirty="0" err="1" smtClean="0"/>
              <a:t>téann</a:t>
            </a:r>
            <a:r>
              <a:rPr lang="en-IE" dirty="0" smtClean="0"/>
              <a:t> </a:t>
            </a:r>
            <a:r>
              <a:rPr lang="en-IE" dirty="0" err="1"/>
              <a:t>na</a:t>
            </a:r>
            <a:r>
              <a:rPr lang="en-IE" dirty="0"/>
              <a:t> </a:t>
            </a:r>
            <a:r>
              <a:rPr lang="en-IE" dirty="0" err="1"/>
              <a:t>baictéir</a:t>
            </a:r>
            <a:r>
              <a:rPr lang="en-IE" dirty="0"/>
              <a:t> </a:t>
            </a:r>
            <a:r>
              <a:rPr lang="en-IE" dirty="0" err="1"/>
              <a:t>i</a:t>
            </a:r>
            <a:r>
              <a:rPr lang="en-IE" dirty="0"/>
              <a:t> </a:t>
            </a:r>
            <a:r>
              <a:rPr lang="en-IE" dirty="0" err="1"/>
              <a:t>gcleachtadh</a:t>
            </a:r>
            <a:r>
              <a:rPr lang="en-IE" dirty="0"/>
              <a:t> </a:t>
            </a:r>
            <a:r>
              <a:rPr lang="en-IE" dirty="0" err="1"/>
              <a:t>ar</a:t>
            </a:r>
            <a:r>
              <a:rPr lang="en-IE" dirty="0"/>
              <a:t> an </a:t>
            </a:r>
            <a:r>
              <a:rPr lang="en-IE" dirty="0" err="1"/>
              <a:t>timpeallacht</a:t>
            </a:r>
            <a:r>
              <a:rPr lang="en-IE" dirty="0"/>
              <a:t> </a:t>
            </a:r>
            <a:r>
              <a:rPr lang="en-IE" dirty="0" err="1"/>
              <a:t>nua</a:t>
            </a:r>
            <a:r>
              <a:rPr lang="en-IE" dirty="0"/>
              <a:t>. </a:t>
            </a:r>
            <a:r>
              <a:rPr lang="en-IE" dirty="0" smtClean="0"/>
              <a:t> </a:t>
            </a:r>
            <a:r>
              <a:rPr lang="en-IE" dirty="0" err="1" smtClean="0"/>
              <a:t>ní</a:t>
            </a:r>
            <a:r>
              <a:rPr lang="en-IE" dirty="0" smtClean="0"/>
              <a:t> </a:t>
            </a:r>
            <a:r>
              <a:rPr lang="en-IE" dirty="0" err="1"/>
              <a:t>fásann</a:t>
            </a:r>
            <a:r>
              <a:rPr lang="en-IE" dirty="0"/>
              <a:t> </a:t>
            </a:r>
            <a:r>
              <a:rPr lang="en-IE" dirty="0" err="1"/>
              <a:t>siad</a:t>
            </a:r>
            <a:r>
              <a:rPr lang="en-IE" dirty="0"/>
              <a:t> </a:t>
            </a:r>
            <a:r>
              <a:rPr lang="en-IE" dirty="0" err="1"/>
              <a:t>mórán</a:t>
            </a:r>
            <a:r>
              <a:rPr lang="en-IE" dirty="0"/>
              <a:t> </a:t>
            </a:r>
            <a:r>
              <a:rPr lang="en-IE" dirty="0" smtClean="0"/>
              <a:t>go </a:t>
            </a:r>
            <a:r>
              <a:rPr lang="en-IE" dirty="0" err="1" smtClean="0"/>
              <a:t>dtí</a:t>
            </a:r>
            <a:r>
              <a:rPr lang="en-IE" dirty="0" smtClean="0"/>
              <a:t> go </a:t>
            </a:r>
            <a:r>
              <a:rPr lang="en-IE" dirty="0" err="1" smtClean="0"/>
              <a:t>mbíonn</a:t>
            </a:r>
            <a:r>
              <a:rPr lang="en-IE" dirty="0" smtClean="0"/>
              <a:t> </a:t>
            </a:r>
            <a:r>
              <a:rPr lang="en-IE" dirty="0" err="1"/>
              <a:t>siad</a:t>
            </a:r>
            <a:r>
              <a:rPr lang="en-IE" dirty="0"/>
              <a:t> in </a:t>
            </a:r>
            <a:r>
              <a:rPr lang="en-IE" dirty="0" err="1"/>
              <a:t>ann</a:t>
            </a:r>
            <a:r>
              <a:rPr lang="en-IE" dirty="0"/>
              <a:t> </a:t>
            </a:r>
            <a:r>
              <a:rPr lang="en-IE" dirty="0" err="1"/>
              <a:t>na</a:t>
            </a:r>
            <a:r>
              <a:rPr lang="en-IE" dirty="0"/>
              <a:t> h-</a:t>
            </a:r>
            <a:r>
              <a:rPr lang="en-IE" dirty="0" err="1"/>
              <a:t>einsímí</a:t>
            </a:r>
            <a:r>
              <a:rPr lang="en-IE" dirty="0"/>
              <a:t> </a:t>
            </a:r>
            <a:r>
              <a:rPr lang="en-IE" dirty="0" err="1"/>
              <a:t>ceart</a:t>
            </a:r>
            <a:r>
              <a:rPr lang="en-IE" dirty="0"/>
              <a:t> a </a:t>
            </a:r>
            <a:r>
              <a:rPr lang="en-IE" dirty="0" err="1"/>
              <a:t>dhéanamh</a:t>
            </a:r>
            <a:r>
              <a:rPr lang="en-IE" dirty="0"/>
              <a:t>.</a:t>
            </a:r>
          </a:p>
          <a:p>
            <a:pPr marL="0" lvl="0" indent="0">
              <a:buNone/>
            </a:pPr>
            <a:r>
              <a:rPr lang="en-IE" b="1" dirty="0" smtClean="0"/>
              <a:t>2. Pas </a:t>
            </a:r>
            <a:r>
              <a:rPr lang="en-IE" b="1" dirty="0" err="1"/>
              <a:t>E</a:t>
            </a:r>
            <a:r>
              <a:rPr lang="en-IE" b="1" dirty="0" err="1" smtClean="0"/>
              <a:t>aspónantúil</a:t>
            </a:r>
            <a:r>
              <a:rPr lang="en-IE" b="1" dirty="0" smtClean="0"/>
              <a:t> </a:t>
            </a:r>
            <a:r>
              <a:rPr lang="en-IE" dirty="0" smtClean="0"/>
              <a:t>(exponential): </a:t>
            </a:r>
            <a:r>
              <a:rPr lang="en-IE" dirty="0" err="1"/>
              <a:t>Tosaíonn</a:t>
            </a:r>
            <a:r>
              <a:rPr lang="en-IE" dirty="0"/>
              <a:t> </a:t>
            </a:r>
            <a:r>
              <a:rPr lang="en-IE" dirty="0" err="1" smtClean="0"/>
              <a:t>déscoilteach</a:t>
            </a:r>
            <a:r>
              <a:rPr lang="en-IE" dirty="0" smtClean="0"/>
              <a:t> &amp;</a:t>
            </a:r>
            <a:r>
              <a:rPr lang="en-IE" dirty="0" err="1" smtClean="0"/>
              <a:t>méadú</a:t>
            </a:r>
            <a:r>
              <a:rPr lang="en-IE" dirty="0" smtClean="0"/>
              <a:t>. </a:t>
            </a:r>
            <a:r>
              <a:rPr lang="en-IE" b="1" dirty="0" err="1" smtClean="0"/>
              <a:t>Tá</a:t>
            </a:r>
            <a:r>
              <a:rPr lang="en-IE" b="1" dirty="0" smtClean="0"/>
              <a:t> </a:t>
            </a:r>
            <a:r>
              <a:rPr lang="en-IE" b="1" dirty="0" err="1"/>
              <a:t>na</a:t>
            </a:r>
            <a:r>
              <a:rPr lang="en-IE" b="1" dirty="0"/>
              <a:t> </a:t>
            </a:r>
            <a:r>
              <a:rPr lang="en-IE" b="1" dirty="0" err="1"/>
              <a:t>coinníollacha</a:t>
            </a:r>
            <a:r>
              <a:rPr lang="en-IE" b="1" dirty="0"/>
              <a:t> </a:t>
            </a:r>
            <a:r>
              <a:rPr lang="en-IE" b="1" dirty="0" err="1"/>
              <a:t>foirfe</a:t>
            </a:r>
            <a:r>
              <a:rPr lang="en-IE" b="1" dirty="0"/>
              <a:t> do </a:t>
            </a:r>
            <a:r>
              <a:rPr lang="en-IE" b="1" dirty="0" err="1"/>
              <a:t>fás</a:t>
            </a:r>
            <a:endParaRPr lang="en-IE" dirty="0"/>
          </a:p>
          <a:p>
            <a:pPr marL="0" lvl="0" indent="0">
              <a:buNone/>
            </a:pPr>
            <a:r>
              <a:rPr lang="en-IE" b="1" dirty="0" smtClean="0"/>
              <a:t>3.Pas </a:t>
            </a:r>
            <a:r>
              <a:rPr lang="en-IE" b="1" dirty="0" err="1"/>
              <a:t>Cónaitheach</a:t>
            </a:r>
            <a:r>
              <a:rPr lang="en-IE" b="1" dirty="0"/>
              <a:t> </a:t>
            </a:r>
            <a:r>
              <a:rPr lang="en-IE" dirty="0"/>
              <a:t>(stationary): </a:t>
            </a:r>
            <a:r>
              <a:rPr lang="en-IE" dirty="0" err="1"/>
              <a:t>Ní</a:t>
            </a:r>
            <a:r>
              <a:rPr lang="en-IE" dirty="0"/>
              <a:t> </a:t>
            </a:r>
            <a:r>
              <a:rPr lang="en-IE" dirty="0" err="1"/>
              <a:t>bhíonn</a:t>
            </a:r>
            <a:r>
              <a:rPr lang="en-IE" dirty="0"/>
              <a:t> </a:t>
            </a:r>
            <a:r>
              <a:rPr lang="en-IE" dirty="0" err="1"/>
              <a:t>laghdú</a:t>
            </a:r>
            <a:r>
              <a:rPr lang="en-IE" dirty="0"/>
              <a:t> </a:t>
            </a:r>
            <a:r>
              <a:rPr lang="en-IE" dirty="0" err="1"/>
              <a:t>nó</a:t>
            </a:r>
            <a:r>
              <a:rPr lang="en-IE" dirty="0"/>
              <a:t> </a:t>
            </a:r>
            <a:r>
              <a:rPr lang="en-IE" dirty="0" err="1"/>
              <a:t>méadú</a:t>
            </a:r>
            <a:r>
              <a:rPr lang="en-IE" dirty="0"/>
              <a:t> </a:t>
            </a:r>
            <a:r>
              <a:rPr lang="en-IE" dirty="0" err="1"/>
              <a:t>ar</a:t>
            </a:r>
            <a:r>
              <a:rPr lang="en-IE" dirty="0"/>
              <a:t> an </a:t>
            </a:r>
            <a:r>
              <a:rPr lang="en-IE" dirty="0" err="1"/>
              <a:t>líon</a:t>
            </a:r>
            <a:r>
              <a:rPr lang="en-IE" dirty="0"/>
              <a:t> </a:t>
            </a:r>
            <a:r>
              <a:rPr lang="en-IE" dirty="0" err="1"/>
              <a:t>baictéir</a:t>
            </a:r>
            <a:r>
              <a:rPr lang="en-IE" dirty="0"/>
              <a:t>. Tosca </a:t>
            </a:r>
            <a:r>
              <a:rPr lang="en-IE" dirty="0" err="1"/>
              <a:t>éagsúla</a:t>
            </a:r>
            <a:r>
              <a:rPr lang="en-IE" dirty="0"/>
              <a:t> is </a:t>
            </a:r>
            <a:r>
              <a:rPr lang="en-IE" dirty="0" err="1"/>
              <a:t>cúis</a:t>
            </a:r>
            <a:r>
              <a:rPr lang="en-IE" dirty="0"/>
              <a:t> le </a:t>
            </a:r>
            <a:r>
              <a:rPr lang="en-IE" dirty="0" err="1"/>
              <a:t>seo</a:t>
            </a:r>
            <a:r>
              <a:rPr lang="en-IE" dirty="0"/>
              <a:t> m.sh. </a:t>
            </a:r>
            <a:r>
              <a:rPr lang="en-IE" dirty="0" err="1"/>
              <a:t>iomaíocht</a:t>
            </a:r>
            <a:r>
              <a:rPr lang="en-IE" dirty="0"/>
              <a:t> </a:t>
            </a:r>
            <a:r>
              <a:rPr lang="en-IE" dirty="0" err="1"/>
              <a:t>maidir</a:t>
            </a:r>
            <a:r>
              <a:rPr lang="en-IE" dirty="0"/>
              <a:t> le </a:t>
            </a:r>
            <a:r>
              <a:rPr lang="en-IE" dirty="0" err="1"/>
              <a:t>bia</a:t>
            </a:r>
            <a:r>
              <a:rPr lang="en-IE" dirty="0"/>
              <a:t>, </a:t>
            </a:r>
            <a:r>
              <a:rPr lang="en-IE" dirty="0" err="1"/>
              <a:t>spás</a:t>
            </a:r>
            <a:r>
              <a:rPr lang="en-IE" dirty="0"/>
              <a:t> </a:t>
            </a:r>
            <a:r>
              <a:rPr lang="en-IE" dirty="0" err="1"/>
              <a:t>nó</a:t>
            </a:r>
            <a:r>
              <a:rPr lang="en-IE" dirty="0"/>
              <a:t> </a:t>
            </a:r>
            <a:r>
              <a:rPr lang="en-IE" dirty="0" err="1"/>
              <a:t>hocsaigin</a:t>
            </a:r>
            <a:r>
              <a:rPr lang="en-IE" dirty="0"/>
              <a:t>. </a:t>
            </a:r>
            <a:r>
              <a:rPr lang="en-IE" dirty="0" err="1"/>
              <a:t>D’fheadadh</a:t>
            </a:r>
            <a:r>
              <a:rPr lang="en-IE" dirty="0"/>
              <a:t> </a:t>
            </a:r>
            <a:r>
              <a:rPr lang="en-IE" dirty="0" err="1"/>
              <a:t>ábhar</a:t>
            </a:r>
            <a:r>
              <a:rPr lang="en-IE" dirty="0"/>
              <a:t> </a:t>
            </a:r>
            <a:r>
              <a:rPr lang="en-IE" dirty="0" err="1"/>
              <a:t>thocsaineacha</a:t>
            </a:r>
            <a:r>
              <a:rPr lang="en-IE" dirty="0"/>
              <a:t> </a:t>
            </a:r>
            <a:r>
              <a:rPr lang="en-IE" dirty="0" err="1"/>
              <a:t>nó</a:t>
            </a:r>
            <a:r>
              <a:rPr lang="en-IE" dirty="0"/>
              <a:t> </a:t>
            </a:r>
            <a:r>
              <a:rPr lang="en-IE" dirty="0" err="1"/>
              <a:t>fuíollábhar</a:t>
            </a:r>
            <a:r>
              <a:rPr lang="en-IE" dirty="0"/>
              <a:t> cur </a:t>
            </a:r>
            <a:r>
              <a:rPr lang="en-IE" dirty="0" err="1"/>
              <a:t>isteach</a:t>
            </a:r>
            <a:r>
              <a:rPr lang="en-IE" dirty="0"/>
              <a:t> </a:t>
            </a:r>
            <a:r>
              <a:rPr lang="en-IE" dirty="0" err="1"/>
              <a:t>ar</a:t>
            </a:r>
            <a:r>
              <a:rPr lang="en-IE" dirty="0"/>
              <a:t> </a:t>
            </a:r>
            <a:r>
              <a:rPr lang="en-IE" dirty="0" err="1"/>
              <a:t>na</a:t>
            </a:r>
            <a:r>
              <a:rPr lang="en-IE" dirty="0"/>
              <a:t> </a:t>
            </a:r>
            <a:r>
              <a:rPr lang="en-IE" dirty="0" err="1"/>
              <a:t>baictéir</a:t>
            </a:r>
            <a:r>
              <a:rPr lang="en-IE" dirty="0"/>
              <a:t> </a:t>
            </a:r>
            <a:r>
              <a:rPr lang="en-IE" dirty="0" err="1"/>
              <a:t>freisin</a:t>
            </a:r>
            <a:r>
              <a:rPr lang="en-IE" dirty="0"/>
              <a:t>.</a:t>
            </a:r>
          </a:p>
          <a:p>
            <a:r>
              <a:rPr lang="en-IE" b="1" dirty="0" err="1"/>
              <a:t>Fás</a:t>
            </a:r>
            <a:r>
              <a:rPr lang="en-IE" b="1" dirty="0"/>
              <a:t> mall de </a:t>
            </a:r>
            <a:r>
              <a:rPr lang="en-IE" b="1" dirty="0" err="1"/>
              <a:t>bharr</a:t>
            </a:r>
            <a:r>
              <a:rPr lang="en-IE" b="1" dirty="0"/>
              <a:t> </a:t>
            </a:r>
            <a:r>
              <a:rPr lang="en-IE" b="1" dirty="0" err="1"/>
              <a:t>fachtóirí</a:t>
            </a:r>
            <a:r>
              <a:rPr lang="en-IE" b="1" dirty="0"/>
              <a:t> </a:t>
            </a:r>
            <a:r>
              <a:rPr lang="en-IE" b="1" dirty="0" err="1"/>
              <a:t>teoranta</a:t>
            </a:r>
            <a:r>
              <a:rPr lang="en-IE" b="1" dirty="0"/>
              <a:t> m.sh </a:t>
            </a:r>
            <a:r>
              <a:rPr lang="en-IE" b="1" dirty="0" err="1"/>
              <a:t>easpa</a:t>
            </a:r>
            <a:r>
              <a:rPr lang="en-IE" b="1" dirty="0"/>
              <a:t> </a:t>
            </a:r>
            <a:r>
              <a:rPr lang="en-IE" b="1" dirty="0" err="1"/>
              <a:t>spás</a:t>
            </a:r>
            <a:r>
              <a:rPr lang="en-IE" b="1" dirty="0"/>
              <a:t>, </a:t>
            </a:r>
            <a:r>
              <a:rPr lang="en-IE" b="1" dirty="0" err="1"/>
              <a:t>bia</a:t>
            </a:r>
            <a:r>
              <a:rPr lang="en-IE" b="1" dirty="0"/>
              <a:t>, </a:t>
            </a:r>
            <a:r>
              <a:rPr lang="en-IE" b="1" dirty="0" err="1"/>
              <a:t>taiseachas</a:t>
            </a:r>
            <a:r>
              <a:rPr lang="en-IE" b="1" dirty="0"/>
              <a:t>, </a:t>
            </a:r>
            <a:r>
              <a:rPr lang="en-IE" b="1" dirty="0" err="1"/>
              <a:t>ocsaigin</a:t>
            </a:r>
            <a:r>
              <a:rPr lang="en-IE" b="1" dirty="0" smtClean="0"/>
              <a:t>.</a:t>
            </a:r>
          </a:p>
          <a:p>
            <a:pPr marL="0" indent="0">
              <a:buNone/>
            </a:pPr>
            <a:r>
              <a:rPr lang="en-IE" b="1" dirty="0" smtClean="0"/>
              <a:t>4. Pas </a:t>
            </a:r>
            <a:r>
              <a:rPr lang="en-IE" b="1" dirty="0" err="1" smtClean="0"/>
              <a:t>Bás</a:t>
            </a:r>
            <a:r>
              <a:rPr lang="en-IE" b="1" dirty="0" smtClean="0"/>
              <a:t>- </a:t>
            </a:r>
            <a:r>
              <a:rPr lang="en-IE" dirty="0" err="1"/>
              <a:t>ráta</a:t>
            </a:r>
            <a:r>
              <a:rPr lang="en-IE" dirty="0"/>
              <a:t> </a:t>
            </a:r>
            <a:r>
              <a:rPr lang="en-IE" dirty="0" err="1"/>
              <a:t>bháis</a:t>
            </a:r>
            <a:r>
              <a:rPr lang="en-IE" dirty="0"/>
              <a:t> </a:t>
            </a:r>
            <a:r>
              <a:rPr lang="en-IE" dirty="0" err="1"/>
              <a:t>níos</a:t>
            </a:r>
            <a:r>
              <a:rPr lang="en-IE" dirty="0"/>
              <a:t> </a:t>
            </a:r>
            <a:r>
              <a:rPr lang="en-IE" dirty="0" err="1"/>
              <a:t>airde</a:t>
            </a:r>
            <a:r>
              <a:rPr lang="en-IE" dirty="0"/>
              <a:t> </a:t>
            </a:r>
            <a:r>
              <a:rPr lang="en-IE" dirty="0" err="1"/>
              <a:t>ná</a:t>
            </a:r>
            <a:r>
              <a:rPr lang="en-IE" dirty="0"/>
              <a:t> </a:t>
            </a:r>
            <a:r>
              <a:rPr lang="en-IE" dirty="0" err="1"/>
              <a:t>ráta</a:t>
            </a:r>
            <a:r>
              <a:rPr lang="en-IE" dirty="0"/>
              <a:t> </a:t>
            </a:r>
            <a:r>
              <a:rPr lang="en-IE" dirty="0" err="1"/>
              <a:t>atáirgeadh</a:t>
            </a:r>
            <a:endParaRPr lang="en-IE" dirty="0"/>
          </a:p>
          <a:p>
            <a:endParaRPr lang="en-IE" dirty="0"/>
          </a:p>
        </p:txBody>
      </p:sp>
    </p:spTree>
    <p:extLst>
      <p:ext uri="{BB962C8B-B14F-4D97-AF65-F5344CB8AC3E}">
        <p14:creationId xmlns:p14="http://schemas.microsoft.com/office/powerpoint/2010/main" val="1785752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IE" b="1" u="sng" dirty="0" err="1"/>
              <a:t>Micribhitheolaíocht</a:t>
            </a:r>
            <a:r>
              <a:rPr lang="en-IE" b="1" u="sng" dirty="0"/>
              <a:t> </a:t>
            </a:r>
            <a:r>
              <a:rPr lang="en-IE" b="1" u="sng" dirty="0" err="1"/>
              <a:t>Tionsclaíochta</a:t>
            </a:r>
            <a:r>
              <a:rPr lang="en-IE" b="1" u="sng" dirty="0"/>
              <a:t> </a:t>
            </a:r>
            <a:endParaRPr lang="en-IE" dirty="0"/>
          </a:p>
        </p:txBody>
      </p:sp>
      <p:sp>
        <p:nvSpPr>
          <p:cNvPr id="3" name="Content Placeholder 2"/>
          <p:cNvSpPr>
            <a:spLocks noGrp="1"/>
          </p:cNvSpPr>
          <p:nvPr>
            <p:ph idx="1"/>
          </p:nvPr>
        </p:nvSpPr>
        <p:spPr>
          <a:xfrm>
            <a:off x="107504" y="980728"/>
            <a:ext cx="9036496" cy="5688632"/>
          </a:xfrm>
        </p:spPr>
        <p:txBody>
          <a:bodyPr>
            <a:normAutofit/>
          </a:bodyPr>
          <a:lstStyle/>
          <a:p>
            <a:pPr marL="0" indent="0">
              <a:buNone/>
            </a:pPr>
            <a:r>
              <a:rPr lang="en-IE" b="1" dirty="0" err="1">
                <a:solidFill>
                  <a:srgbClr val="FF0000"/>
                </a:solidFill>
              </a:rPr>
              <a:t>Bithphróiseasáil</a:t>
            </a:r>
            <a:r>
              <a:rPr lang="en-IE" b="1" dirty="0">
                <a:solidFill>
                  <a:srgbClr val="FF0000"/>
                </a:solidFill>
              </a:rPr>
              <a:t> (bio processing) </a:t>
            </a:r>
            <a:r>
              <a:rPr lang="en-IE" dirty="0"/>
              <a:t>– </a:t>
            </a:r>
            <a:r>
              <a:rPr lang="en-IE" dirty="0" err="1">
                <a:solidFill>
                  <a:srgbClr val="D60093"/>
                </a:solidFill>
              </a:rPr>
              <a:t>úsáidtear</a:t>
            </a:r>
            <a:r>
              <a:rPr lang="en-IE" dirty="0">
                <a:solidFill>
                  <a:srgbClr val="D60093"/>
                </a:solidFill>
              </a:rPr>
              <a:t> </a:t>
            </a:r>
            <a:r>
              <a:rPr lang="en-IE" dirty="0" err="1">
                <a:solidFill>
                  <a:srgbClr val="D60093"/>
                </a:solidFill>
              </a:rPr>
              <a:t>baictéar</a:t>
            </a:r>
            <a:r>
              <a:rPr lang="en-IE" dirty="0">
                <a:solidFill>
                  <a:srgbClr val="D60093"/>
                </a:solidFill>
              </a:rPr>
              <a:t> </a:t>
            </a:r>
            <a:r>
              <a:rPr lang="en-IE" dirty="0" err="1">
                <a:solidFill>
                  <a:srgbClr val="D60093"/>
                </a:solidFill>
              </a:rPr>
              <a:t>chun</a:t>
            </a:r>
            <a:r>
              <a:rPr lang="en-IE" dirty="0">
                <a:solidFill>
                  <a:srgbClr val="D60093"/>
                </a:solidFill>
              </a:rPr>
              <a:t> </a:t>
            </a:r>
            <a:r>
              <a:rPr lang="en-IE" dirty="0" err="1">
                <a:solidFill>
                  <a:srgbClr val="D60093"/>
                </a:solidFill>
              </a:rPr>
              <a:t>bia</a:t>
            </a:r>
            <a:r>
              <a:rPr lang="en-IE" dirty="0">
                <a:solidFill>
                  <a:srgbClr val="D60093"/>
                </a:solidFill>
              </a:rPr>
              <a:t> &amp; </a:t>
            </a:r>
            <a:r>
              <a:rPr lang="en-IE" dirty="0" err="1">
                <a:solidFill>
                  <a:srgbClr val="D60093"/>
                </a:solidFill>
              </a:rPr>
              <a:t>táirgí</a:t>
            </a:r>
            <a:r>
              <a:rPr lang="en-IE" dirty="0">
                <a:solidFill>
                  <a:srgbClr val="D60093"/>
                </a:solidFill>
              </a:rPr>
              <a:t> </a:t>
            </a:r>
            <a:r>
              <a:rPr lang="en-IE" dirty="0" err="1">
                <a:solidFill>
                  <a:srgbClr val="D60093"/>
                </a:solidFill>
              </a:rPr>
              <a:t>eile</a:t>
            </a:r>
            <a:r>
              <a:rPr lang="en-IE" dirty="0">
                <a:solidFill>
                  <a:srgbClr val="D60093"/>
                </a:solidFill>
              </a:rPr>
              <a:t> a </a:t>
            </a:r>
            <a:r>
              <a:rPr lang="en-IE" dirty="0" err="1" smtClean="0">
                <a:solidFill>
                  <a:srgbClr val="D60093"/>
                </a:solidFill>
              </a:rPr>
              <a:t>dhéanamh</a:t>
            </a:r>
            <a:r>
              <a:rPr lang="en-IE" dirty="0" smtClean="0">
                <a:solidFill>
                  <a:srgbClr val="D60093"/>
                </a:solidFill>
              </a:rPr>
              <a:t> </a:t>
            </a:r>
            <a:r>
              <a:rPr lang="en-IE" dirty="0" err="1" smtClean="0">
                <a:solidFill>
                  <a:srgbClr val="D60093"/>
                </a:solidFill>
              </a:rPr>
              <a:t>duinn</a:t>
            </a:r>
            <a:r>
              <a:rPr lang="en-IE" dirty="0" smtClean="0"/>
              <a:t>.</a:t>
            </a:r>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smtClean="0"/>
          </a:p>
          <a:p>
            <a:pPr marL="0" indent="0">
              <a:buNone/>
            </a:pPr>
            <a:r>
              <a:rPr lang="en-IE" dirty="0" err="1" smtClean="0"/>
              <a:t>Úsáidtear</a:t>
            </a:r>
            <a:r>
              <a:rPr lang="en-IE" dirty="0" smtClean="0"/>
              <a:t> </a:t>
            </a:r>
            <a:r>
              <a:rPr lang="en-IE" dirty="0" err="1"/>
              <a:t>baictéar</a:t>
            </a:r>
            <a:r>
              <a:rPr lang="en-IE" dirty="0"/>
              <a:t> </a:t>
            </a:r>
            <a:r>
              <a:rPr lang="en-IE" dirty="0" smtClean="0"/>
              <a:t>(&amp; </a:t>
            </a:r>
            <a:r>
              <a:rPr lang="en-IE" dirty="0"/>
              <a:t>fungi) </a:t>
            </a:r>
            <a:r>
              <a:rPr lang="en-IE" dirty="0" err="1"/>
              <a:t>chun</a:t>
            </a:r>
            <a:r>
              <a:rPr lang="en-IE" dirty="0"/>
              <a:t> </a:t>
            </a:r>
            <a:r>
              <a:rPr lang="en-IE" dirty="0" err="1"/>
              <a:t>próitéiní</a:t>
            </a:r>
            <a:r>
              <a:rPr lang="en-IE" dirty="0"/>
              <a:t> a </a:t>
            </a:r>
            <a:r>
              <a:rPr lang="en-IE" dirty="0" err="1" smtClean="0"/>
              <a:t>dhéanamh</a:t>
            </a:r>
            <a:r>
              <a:rPr lang="en-IE" dirty="0" smtClean="0"/>
              <a:t> </a:t>
            </a:r>
            <a:r>
              <a:rPr lang="en-IE" dirty="0" err="1" smtClean="0"/>
              <a:t>duinn</a:t>
            </a:r>
            <a:r>
              <a:rPr lang="en-IE" dirty="0" smtClean="0"/>
              <a:t>.</a:t>
            </a:r>
            <a:endParaRPr lang="en-IE" dirty="0"/>
          </a:p>
          <a:p>
            <a:endParaRPr lang="en-IE" dirty="0"/>
          </a:p>
          <a:p>
            <a:endParaRPr lang="en-I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166938"/>
            <a:ext cx="3672408" cy="270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049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E" b="1" dirty="0" err="1">
                <a:solidFill>
                  <a:srgbClr val="FF0000"/>
                </a:solidFill>
              </a:rPr>
              <a:t>Bithphróiseasáil</a:t>
            </a:r>
            <a:endParaRPr lang="en-IE" dirty="0"/>
          </a:p>
        </p:txBody>
      </p:sp>
      <p:sp>
        <p:nvSpPr>
          <p:cNvPr id="3" name="Content Placeholder 2"/>
          <p:cNvSpPr>
            <a:spLocks noGrp="1"/>
          </p:cNvSpPr>
          <p:nvPr>
            <p:ph idx="1"/>
          </p:nvPr>
        </p:nvSpPr>
        <p:spPr>
          <a:xfrm>
            <a:off x="179512" y="1196752"/>
            <a:ext cx="4752528" cy="5184576"/>
          </a:xfrm>
        </p:spPr>
        <p:txBody>
          <a:bodyPr>
            <a:normAutofit fontScale="92500" lnSpcReduction="10000"/>
          </a:bodyPr>
          <a:lstStyle/>
          <a:p>
            <a:pPr marL="0" indent="0">
              <a:buNone/>
            </a:pPr>
            <a:r>
              <a:rPr lang="en-IE" dirty="0" err="1"/>
              <a:t>Úsáidtear</a:t>
            </a:r>
            <a:r>
              <a:rPr lang="en-IE" dirty="0"/>
              <a:t> </a:t>
            </a:r>
            <a:r>
              <a:rPr lang="en-IE" dirty="0" err="1"/>
              <a:t>baictéar</a:t>
            </a:r>
            <a:r>
              <a:rPr lang="en-IE" dirty="0"/>
              <a:t> (&amp; fungi) </a:t>
            </a:r>
            <a:r>
              <a:rPr lang="en-IE" dirty="0" err="1"/>
              <a:t>chun</a:t>
            </a:r>
            <a:r>
              <a:rPr lang="en-IE" dirty="0"/>
              <a:t> </a:t>
            </a:r>
            <a:r>
              <a:rPr lang="en-IE" dirty="0" err="1"/>
              <a:t>próitéiní</a:t>
            </a:r>
            <a:r>
              <a:rPr lang="en-IE" dirty="0"/>
              <a:t> a </a:t>
            </a:r>
            <a:r>
              <a:rPr lang="en-IE" dirty="0" err="1"/>
              <a:t>dhéanamh</a:t>
            </a:r>
            <a:r>
              <a:rPr lang="en-IE" dirty="0"/>
              <a:t> </a:t>
            </a:r>
            <a:r>
              <a:rPr lang="en-IE" dirty="0" err="1"/>
              <a:t>duinn</a:t>
            </a:r>
            <a:r>
              <a:rPr lang="en-IE" dirty="0"/>
              <a:t>.</a:t>
            </a:r>
          </a:p>
          <a:p>
            <a:r>
              <a:rPr lang="en-IE" dirty="0" err="1">
                <a:solidFill>
                  <a:srgbClr val="D60093"/>
                </a:solidFill>
              </a:rPr>
              <a:t>Coipeadh</a:t>
            </a:r>
            <a:r>
              <a:rPr lang="en-IE" dirty="0">
                <a:solidFill>
                  <a:srgbClr val="D60093"/>
                </a:solidFill>
              </a:rPr>
              <a:t> (fermentation) =</a:t>
            </a:r>
            <a:r>
              <a:rPr lang="en-IE" dirty="0"/>
              <a:t> </a:t>
            </a:r>
            <a:r>
              <a:rPr lang="en-IE" dirty="0" err="1"/>
              <a:t>fás</a:t>
            </a:r>
            <a:r>
              <a:rPr lang="en-IE" dirty="0"/>
              <a:t> </a:t>
            </a:r>
            <a:r>
              <a:rPr lang="en-IE" dirty="0" err="1"/>
              <a:t>micrea-orgánaigh</a:t>
            </a:r>
            <a:r>
              <a:rPr lang="en-IE" dirty="0"/>
              <a:t>. </a:t>
            </a:r>
          </a:p>
          <a:p>
            <a:r>
              <a:rPr lang="en-IE" dirty="0" err="1"/>
              <a:t>Déantar</a:t>
            </a:r>
            <a:r>
              <a:rPr lang="en-IE" dirty="0"/>
              <a:t> é </a:t>
            </a:r>
            <a:r>
              <a:rPr lang="en-IE" dirty="0" err="1"/>
              <a:t>i</a:t>
            </a:r>
            <a:r>
              <a:rPr lang="en-IE" dirty="0"/>
              <a:t> </a:t>
            </a:r>
            <a:r>
              <a:rPr lang="en-IE" dirty="0" err="1"/>
              <a:t>umar</a:t>
            </a:r>
            <a:r>
              <a:rPr lang="en-IE" dirty="0"/>
              <a:t> </a:t>
            </a:r>
            <a:r>
              <a:rPr lang="en-IE" dirty="0" err="1"/>
              <a:t>ar</a:t>
            </a:r>
            <a:r>
              <a:rPr lang="en-IE" dirty="0"/>
              <a:t> a </a:t>
            </a:r>
            <a:r>
              <a:rPr lang="en-IE" dirty="0" err="1"/>
              <a:t>dtugtar</a:t>
            </a:r>
            <a:r>
              <a:rPr lang="en-IE" dirty="0"/>
              <a:t> </a:t>
            </a:r>
            <a:r>
              <a:rPr lang="en-IE" dirty="0" err="1">
                <a:solidFill>
                  <a:srgbClr val="D60093"/>
                </a:solidFill>
              </a:rPr>
              <a:t>bithimoibritheoir</a:t>
            </a:r>
            <a:r>
              <a:rPr lang="en-IE" dirty="0">
                <a:solidFill>
                  <a:srgbClr val="D60093"/>
                </a:solidFill>
              </a:rPr>
              <a:t> </a:t>
            </a:r>
            <a:r>
              <a:rPr lang="en-IE" dirty="0"/>
              <a:t>(bioreactor).</a:t>
            </a:r>
          </a:p>
          <a:p>
            <a:r>
              <a:rPr lang="en-IE" dirty="0" err="1"/>
              <a:t>Cuirtear</a:t>
            </a:r>
            <a:r>
              <a:rPr lang="en-IE" dirty="0"/>
              <a:t> </a:t>
            </a:r>
            <a:r>
              <a:rPr lang="en-IE" dirty="0" err="1"/>
              <a:t>cothaigh</a:t>
            </a:r>
            <a:r>
              <a:rPr lang="en-IE" dirty="0"/>
              <a:t> </a:t>
            </a:r>
            <a:r>
              <a:rPr lang="en-IE" dirty="0" err="1"/>
              <a:t>leo</a:t>
            </a:r>
            <a:r>
              <a:rPr lang="en-IE" dirty="0"/>
              <a:t> &amp; </a:t>
            </a:r>
            <a:r>
              <a:rPr lang="en-IE" dirty="0" err="1"/>
              <a:t>fásann</a:t>
            </a:r>
            <a:r>
              <a:rPr lang="en-IE" dirty="0"/>
              <a:t> an </a:t>
            </a:r>
            <a:r>
              <a:rPr lang="en-IE" dirty="0" err="1"/>
              <a:t>orgánaigh</a:t>
            </a:r>
            <a:r>
              <a:rPr lang="en-IE" dirty="0"/>
              <a:t> </a:t>
            </a:r>
            <a:r>
              <a:rPr lang="en-IE" dirty="0" err="1"/>
              <a:t>chun</a:t>
            </a:r>
            <a:r>
              <a:rPr lang="en-IE" dirty="0"/>
              <a:t> </a:t>
            </a:r>
            <a:r>
              <a:rPr lang="en-IE" dirty="0" err="1"/>
              <a:t>táirge</a:t>
            </a:r>
            <a:r>
              <a:rPr lang="en-IE" dirty="0"/>
              <a:t> a </a:t>
            </a:r>
            <a:r>
              <a:rPr lang="en-IE" dirty="0" err="1"/>
              <a:t>dhéanamh</a:t>
            </a:r>
            <a:r>
              <a:rPr lang="en-IE" dirty="0"/>
              <a:t>.</a:t>
            </a:r>
          </a:p>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24744"/>
            <a:ext cx="4032448"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8064" y="5013176"/>
            <a:ext cx="3312368" cy="1200329"/>
          </a:xfrm>
          <a:prstGeom prst="rect">
            <a:avLst/>
          </a:prstGeom>
          <a:solidFill>
            <a:schemeClr val="accent3">
              <a:lumMod val="60000"/>
              <a:lumOff val="40000"/>
            </a:schemeClr>
          </a:solidFill>
        </p:spPr>
        <p:txBody>
          <a:bodyPr wrap="square" rtlCol="0">
            <a:spAutoFit/>
          </a:bodyPr>
          <a:lstStyle/>
          <a:p>
            <a:r>
              <a:rPr lang="en-IE" dirty="0"/>
              <a:t>The production of algae to harvest oil for biodiesel has not yet been undertaken on a commercial scale</a:t>
            </a:r>
          </a:p>
        </p:txBody>
      </p:sp>
      <p:sp>
        <p:nvSpPr>
          <p:cNvPr id="5" name="Right Arrow 4"/>
          <p:cNvSpPr/>
          <p:nvPr/>
        </p:nvSpPr>
        <p:spPr>
          <a:xfrm rot="20544847">
            <a:off x="4644007" y="3731787"/>
            <a:ext cx="1296144"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79327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640960" cy="1143000"/>
          </a:xfrm>
        </p:spPr>
        <p:txBody>
          <a:bodyPr>
            <a:normAutofit/>
          </a:bodyPr>
          <a:lstStyle/>
          <a:p>
            <a:pPr algn="l"/>
            <a:r>
              <a:rPr lang="en-IE" sz="3600" b="1" u="sng" dirty="0" err="1" smtClean="0">
                <a:solidFill>
                  <a:srgbClr val="D60093"/>
                </a:solidFill>
              </a:rPr>
              <a:t>Úsáidí</a:t>
            </a:r>
            <a:r>
              <a:rPr lang="en-IE" sz="3600" b="1" u="sng" dirty="0" smtClean="0">
                <a:solidFill>
                  <a:srgbClr val="D60093"/>
                </a:solidFill>
              </a:rPr>
              <a:t> do </a:t>
            </a:r>
            <a:r>
              <a:rPr lang="en-IE" sz="3600" b="1" u="sng" dirty="0" err="1" smtClean="0">
                <a:solidFill>
                  <a:srgbClr val="D60093"/>
                </a:solidFill>
              </a:rPr>
              <a:t>micrea-orgánaigh</a:t>
            </a:r>
            <a:r>
              <a:rPr lang="en-IE" sz="3600" b="1" u="sng" dirty="0" smtClean="0">
                <a:solidFill>
                  <a:srgbClr val="D60093"/>
                </a:solidFill>
              </a:rPr>
              <a:t> I </a:t>
            </a:r>
            <a:r>
              <a:rPr lang="en-IE" sz="3600" b="1" u="sng" dirty="0" err="1" smtClean="0">
                <a:solidFill>
                  <a:srgbClr val="D60093"/>
                </a:solidFill>
              </a:rPr>
              <a:t>Bithphrósáil</a:t>
            </a:r>
            <a:r>
              <a:rPr lang="en-IE" sz="3600" b="1" u="sng" dirty="0" smtClean="0">
                <a:solidFill>
                  <a:srgbClr val="D60093"/>
                </a:solidFill>
              </a:rPr>
              <a:t> </a:t>
            </a:r>
            <a:endParaRPr lang="en-IE" sz="3600" b="1" u="sng" dirty="0">
              <a:solidFill>
                <a:srgbClr val="D60093"/>
              </a:solidFill>
            </a:endParaRPr>
          </a:p>
        </p:txBody>
      </p:sp>
      <p:sp>
        <p:nvSpPr>
          <p:cNvPr id="3" name="Content Placeholder 2"/>
          <p:cNvSpPr>
            <a:spLocks noGrp="1"/>
          </p:cNvSpPr>
          <p:nvPr>
            <p:ph idx="1"/>
          </p:nvPr>
        </p:nvSpPr>
        <p:spPr>
          <a:xfrm>
            <a:off x="0" y="1758606"/>
            <a:ext cx="8435280" cy="4641379"/>
          </a:xfrm>
        </p:spPr>
        <p:txBody>
          <a:bodyPr>
            <a:normAutofit/>
          </a:bodyPr>
          <a:lstStyle/>
          <a:p>
            <a:pPr marL="514350" indent="-514350">
              <a:buFont typeface="+mj-lt"/>
              <a:buAutoNum type="arabicPeriod"/>
            </a:pPr>
            <a:r>
              <a:rPr lang="en-IE" b="1" dirty="0" err="1" smtClean="0">
                <a:solidFill>
                  <a:srgbClr val="FF0000"/>
                </a:solidFill>
              </a:rPr>
              <a:t>Déantús</a:t>
            </a:r>
            <a:r>
              <a:rPr lang="en-IE" b="1" dirty="0" smtClean="0">
                <a:solidFill>
                  <a:srgbClr val="FF0000"/>
                </a:solidFill>
              </a:rPr>
              <a:t> </a:t>
            </a:r>
            <a:r>
              <a:rPr lang="en-IE" b="1" dirty="0" err="1" smtClean="0">
                <a:solidFill>
                  <a:srgbClr val="FF0000"/>
                </a:solidFill>
              </a:rPr>
              <a:t>Phrótéiní</a:t>
            </a:r>
            <a:r>
              <a:rPr lang="en-IE" b="1" dirty="0" smtClean="0">
                <a:solidFill>
                  <a:srgbClr val="FF0000"/>
                </a:solidFill>
              </a:rPr>
              <a:t> do </a:t>
            </a:r>
            <a:r>
              <a:rPr lang="en-IE" b="1" dirty="0" err="1" smtClean="0">
                <a:solidFill>
                  <a:srgbClr val="FF0000"/>
                </a:solidFill>
              </a:rPr>
              <a:t>Daoine</a:t>
            </a:r>
            <a:r>
              <a:rPr lang="en-IE" b="1" dirty="0" smtClean="0">
                <a:solidFill>
                  <a:srgbClr val="FF0000"/>
                </a:solidFill>
              </a:rPr>
              <a:t>:</a:t>
            </a:r>
          </a:p>
          <a:p>
            <a:r>
              <a:rPr lang="en-IE" dirty="0" err="1" smtClean="0"/>
              <a:t>Hormóin</a:t>
            </a:r>
            <a:r>
              <a:rPr lang="en-IE" dirty="0" smtClean="0"/>
              <a:t> </a:t>
            </a:r>
            <a:r>
              <a:rPr lang="en-IE" dirty="0" err="1" smtClean="0"/>
              <a:t>Inslin</a:t>
            </a:r>
            <a:endParaRPr lang="en-IE" dirty="0" smtClean="0"/>
          </a:p>
          <a:p>
            <a:r>
              <a:rPr lang="en-IE" dirty="0" err="1" smtClean="0"/>
              <a:t>Antabheathaigh</a:t>
            </a:r>
            <a:r>
              <a:rPr lang="en-IE" dirty="0"/>
              <a:t>-</a:t>
            </a:r>
            <a:r>
              <a:rPr lang="en-IE" dirty="0" smtClean="0"/>
              <a:t> Penicillin &amp; Streptomycin</a:t>
            </a:r>
          </a:p>
          <a:p>
            <a:pPr marL="0" indent="0">
              <a:buNone/>
            </a:pPr>
            <a:endParaRPr lang="en-IE" dirty="0"/>
          </a:p>
          <a:p>
            <a:pPr marL="514350" indent="-514350">
              <a:buAutoNum type="arabicPeriod" startAt="2"/>
            </a:pPr>
            <a:r>
              <a:rPr lang="en-IE" b="1" dirty="0" err="1" smtClean="0">
                <a:solidFill>
                  <a:srgbClr val="FF0000"/>
                </a:solidFill>
              </a:rPr>
              <a:t>Coipeadh</a:t>
            </a:r>
            <a:r>
              <a:rPr lang="en-IE" b="1" dirty="0" smtClean="0">
                <a:solidFill>
                  <a:srgbClr val="FF0000"/>
                </a:solidFill>
              </a:rPr>
              <a:t> (fermentation)</a:t>
            </a:r>
          </a:p>
          <a:p>
            <a:r>
              <a:rPr lang="en-IE" dirty="0" err="1" smtClean="0"/>
              <a:t>Déantús</a:t>
            </a:r>
            <a:r>
              <a:rPr lang="en-IE" dirty="0" smtClean="0"/>
              <a:t> </a:t>
            </a:r>
            <a:r>
              <a:rPr lang="en-IE" dirty="0" err="1" smtClean="0"/>
              <a:t>Alcól</a:t>
            </a:r>
            <a:r>
              <a:rPr lang="en-IE" dirty="0" smtClean="0"/>
              <a:t> </a:t>
            </a:r>
          </a:p>
          <a:p>
            <a:r>
              <a:rPr lang="en-IE" dirty="0" err="1" smtClean="0"/>
              <a:t>Bácáiracht</a:t>
            </a:r>
            <a:endParaRPr lang="en-IE"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533" b="7533"/>
          <a:stretch/>
        </p:blipFill>
        <p:spPr bwMode="auto">
          <a:xfrm>
            <a:off x="5076056" y="3904838"/>
            <a:ext cx="367240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059832" y="4941168"/>
            <a:ext cx="288032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378" y="1089253"/>
            <a:ext cx="2902024" cy="190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899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149"/>
            <a:ext cx="8964488"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001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u="sng" dirty="0" err="1" smtClean="0">
                <a:solidFill>
                  <a:srgbClr val="FF0000"/>
                </a:solidFill>
              </a:rPr>
              <a:t>Modh</a:t>
            </a:r>
            <a:r>
              <a:rPr lang="en-IE" b="1" u="sng" dirty="0" smtClean="0">
                <a:solidFill>
                  <a:srgbClr val="FF0000"/>
                </a:solidFill>
              </a:rPr>
              <a:t> </a:t>
            </a:r>
            <a:r>
              <a:rPr lang="en-IE" b="1" u="sng" dirty="0" err="1" smtClean="0">
                <a:solidFill>
                  <a:srgbClr val="FF0000"/>
                </a:solidFill>
              </a:rPr>
              <a:t>Leanúnach</a:t>
            </a:r>
            <a:r>
              <a:rPr lang="en-IE" b="1" u="sng" dirty="0" smtClean="0">
                <a:solidFill>
                  <a:srgbClr val="FF0000"/>
                </a:solidFill>
              </a:rPr>
              <a:t> </a:t>
            </a:r>
            <a:r>
              <a:rPr lang="en-IE" b="1" u="sng" dirty="0" err="1" smtClean="0">
                <a:solidFill>
                  <a:srgbClr val="FF0000"/>
                </a:solidFill>
              </a:rPr>
              <a:t>Sreabhach</a:t>
            </a:r>
            <a:r>
              <a:rPr lang="en-IE" b="1" u="sng" dirty="0" smtClean="0">
                <a:solidFill>
                  <a:srgbClr val="FF0000"/>
                </a:solidFill>
              </a:rPr>
              <a:t>(Continuous Flow)</a:t>
            </a:r>
            <a:r>
              <a:rPr lang="en-IE" dirty="0" smtClean="0"/>
              <a:t/>
            </a:r>
            <a:br>
              <a:rPr lang="en-IE" dirty="0" smtClean="0"/>
            </a:br>
            <a:endParaRPr lang="en-IE" dirty="0"/>
          </a:p>
        </p:txBody>
      </p:sp>
      <p:sp>
        <p:nvSpPr>
          <p:cNvPr id="3" name="Content Placeholder 2"/>
          <p:cNvSpPr>
            <a:spLocks noGrp="1"/>
          </p:cNvSpPr>
          <p:nvPr>
            <p:ph idx="1"/>
          </p:nvPr>
        </p:nvSpPr>
        <p:spPr>
          <a:xfrm>
            <a:off x="107504" y="1268760"/>
            <a:ext cx="8784976" cy="5328592"/>
          </a:xfrm>
        </p:spPr>
        <p:txBody>
          <a:bodyPr>
            <a:normAutofit/>
          </a:bodyPr>
          <a:lstStyle/>
          <a:p>
            <a:r>
              <a:rPr lang="en-IE" dirty="0" err="1"/>
              <a:t>Ithtear</a:t>
            </a:r>
            <a:r>
              <a:rPr lang="en-IE" dirty="0"/>
              <a:t> </a:t>
            </a:r>
            <a:r>
              <a:rPr lang="en-IE" dirty="0" err="1"/>
              <a:t>roinnt</a:t>
            </a:r>
            <a:r>
              <a:rPr lang="en-IE" dirty="0"/>
              <a:t> </a:t>
            </a:r>
            <a:r>
              <a:rPr lang="en-IE" dirty="0" err="1"/>
              <a:t>miocrorgánaigh</a:t>
            </a:r>
            <a:r>
              <a:rPr lang="en-IE" dirty="0"/>
              <a:t> mar </a:t>
            </a:r>
            <a:r>
              <a:rPr lang="en-IE" dirty="0" err="1" smtClean="0"/>
              <a:t>ionad</a:t>
            </a:r>
            <a:r>
              <a:rPr lang="en-IE" dirty="0" smtClean="0"/>
              <a:t> </a:t>
            </a:r>
            <a:r>
              <a:rPr lang="en-IE" dirty="0" err="1" smtClean="0"/>
              <a:t>án</a:t>
            </a:r>
            <a:r>
              <a:rPr lang="en-IE" dirty="0" smtClean="0"/>
              <a:t> </a:t>
            </a:r>
            <a:r>
              <a:rPr lang="en-IE" dirty="0" err="1"/>
              <a:t>phróitéin</a:t>
            </a:r>
            <a:r>
              <a:rPr lang="en-IE" dirty="0"/>
              <a:t>. </a:t>
            </a:r>
            <a:r>
              <a:rPr lang="en-IE" dirty="0" err="1"/>
              <a:t>Tugtar</a:t>
            </a:r>
            <a:r>
              <a:rPr lang="en-IE" dirty="0"/>
              <a:t> </a:t>
            </a:r>
            <a:r>
              <a:rPr lang="en-IE" b="1" dirty="0" err="1"/>
              <a:t>próitéiní</a:t>
            </a:r>
            <a:r>
              <a:rPr lang="en-IE" b="1" dirty="0"/>
              <a:t> </a:t>
            </a:r>
            <a:r>
              <a:rPr lang="en-IE" b="1" dirty="0" err="1"/>
              <a:t>aoncheallach</a:t>
            </a:r>
            <a:r>
              <a:rPr lang="en-IE" dirty="0"/>
              <a:t> (SCP) </a:t>
            </a:r>
            <a:r>
              <a:rPr lang="en-IE" dirty="0" err="1"/>
              <a:t>orthu</a:t>
            </a:r>
            <a:r>
              <a:rPr lang="en-IE" dirty="0"/>
              <a:t>. Is é an </a:t>
            </a:r>
            <a:r>
              <a:rPr lang="en-IE" dirty="0" err="1"/>
              <a:t>slí</a:t>
            </a:r>
            <a:r>
              <a:rPr lang="en-IE" dirty="0"/>
              <a:t> is </a:t>
            </a:r>
            <a:r>
              <a:rPr lang="en-IE" dirty="0" err="1"/>
              <a:t>éifeachtaí</a:t>
            </a:r>
            <a:r>
              <a:rPr lang="en-IE" dirty="0"/>
              <a:t> </a:t>
            </a:r>
            <a:r>
              <a:rPr lang="en-IE" dirty="0" err="1"/>
              <a:t>chun</a:t>
            </a:r>
            <a:r>
              <a:rPr lang="en-IE" dirty="0"/>
              <a:t> </a:t>
            </a:r>
            <a:r>
              <a:rPr lang="en-IE" dirty="0" err="1"/>
              <a:t>méid</a:t>
            </a:r>
            <a:r>
              <a:rPr lang="en-IE" dirty="0"/>
              <a:t> </a:t>
            </a:r>
            <a:r>
              <a:rPr lang="en-IE" dirty="0" err="1"/>
              <a:t>mór</a:t>
            </a:r>
            <a:r>
              <a:rPr lang="en-IE" dirty="0"/>
              <a:t> </a:t>
            </a:r>
            <a:r>
              <a:rPr lang="en-IE" dirty="0" err="1"/>
              <a:t>próitéiní</a:t>
            </a:r>
            <a:r>
              <a:rPr lang="en-IE" dirty="0"/>
              <a:t> </a:t>
            </a:r>
            <a:r>
              <a:rPr lang="en-IE" dirty="0" err="1"/>
              <a:t>aonchealleach</a:t>
            </a:r>
            <a:r>
              <a:rPr lang="en-IE" dirty="0"/>
              <a:t> a </a:t>
            </a:r>
            <a:r>
              <a:rPr lang="en-IE" dirty="0" err="1"/>
              <a:t>dhéanamh</a:t>
            </a:r>
            <a:r>
              <a:rPr lang="en-IE" dirty="0"/>
              <a:t> </a:t>
            </a:r>
            <a:r>
              <a:rPr lang="en-IE" dirty="0" err="1"/>
              <a:t>ná</a:t>
            </a:r>
            <a:r>
              <a:rPr lang="en-IE" dirty="0"/>
              <a:t> an </a:t>
            </a:r>
            <a:r>
              <a:rPr lang="en-IE" dirty="0" err="1"/>
              <a:t>miocrób</a:t>
            </a:r>
            <a:r>
              <a:rPr lang="en-IE" dirty="0"/>
              <a:t> a </a:t>
            </a:r>
            <a:r>
              <a:rPr lang="en-IE" dirty="0" err="1"/>
              <a:t>coimeád</a:t>
            </a:r>
            <a:r>
              <a:rPr lang="en-IE" dirty="0"/>
              <a:t> </a:t>
            </a:r>
            <a:r>
              <a:rPr lang="en-IE" dirty="0" err="1"/>
              <a:t>sa</a:t>
            </a:r>
            <a:r>
              <a:rPr lang="en-IE" dirty="0"/>
              <a:t> pas </a:t>
            </a:r>
            <a:r>
              <a:rPr lang="en-IE" dirty="0" err="1"/>
              <a:t>logartamach</a:t>
            </a:r>
            <a:r>
              <a:rPr lang="en-IE" dirty="0"/>
              <a:t>.</a:t>
            </a:r>
          </a:p>
          <a:p>
            <a:r>
              <a:rPr lang="en-IE" dirty="0" err="1"/>
              <a:t>Déantar</a:t>
            </a:r>
            <a:r>
              <a:rPr lang="en-IE" dirty="0"/>
              <a:t> é sin le </a:t>
            </a:r>
            <a:r>
              <a:rPr lang="en-IE" dirty="0" err="1"/>
              <a:t>umar</a:t>
            </a:r>
            <a:r>
              <a:rPr lang="en-IE" dirty="0"/>
              <a:t> </a:t>
            </a:r>
            <a:r>
              <a:rPr lang="en-IE" dirty="0" err="1" smtClean="0"/>
              <a:t>mór</a:t>
            </a:r>
            <a:r>
              <a:rPr lang="en-IE" dirty="0" smtClean="0"/>
              <a:t>(</a:t>
            </a:r>
            <a:r>
              <a:rPr lang="en-IE" b="1" dirty="0" err="1" smtClean="0"/>
              <a:t>coipitheoir</a:t>
            </a:r>
            <a:r>
              <a:rPr lang="en-IE" dirty="0" smtClean="0"/>
              <a:t>) </a:t>
            </a:r>
            <a:r>
              <a:rPr lang="en-IE" dirty="0"/>
              <a:t>le </a:t>
            </a:r>
            <a:r>
              <a:rPr lang="en-IE" dirty="0" err="1"/>
              <a:t>meán</a:t>
            </a:r>
            <a:r>
              <a:rPr lang="en-IE" dirty="0"/>
              <a:t> </a:t>
            </a:r>
            <a:r>
              <a:rPr lang="en-IE" dirty="0" err="1"/>
              <a:t>ina</a:t>
            </a:r>
            <a:r>
              <a:rPr lang="en-IE" dirty="0"/>
              <a:t> </a:t>
            </a:r>
            <a:r>
              <a:rPr lang="en-IE" dirty="0" err="1"/>
              <a:t>cuirtear</a:t>
            </a:r>
            <a:r>
              <a:rPr lang="en-IE" dirty="0"/>
              <a:t> an </a:t>
            </a:r>
            <a:r>
              <a:rPr lang="en-IE" dirty="0" err="1"/>
              <a:t>mhiocrób</a:t>
            </a:r>
            <a:r>
              <a:rPr lang="en-IE" dirty="0"/>
              <a:t>. </a:t>
            </a:r>
          </a:p>
          <a:p>
            <a:r>
              <a:rPr lang="en-IE" dirty="0" err="1"/>
              <a:t>Cuirtear</a:t>
            </a:r>
            <a:r>
              <a:rPr lang="en-IE" dirty="0"/>
              <a:t> </a:t>
            </a:r>
            <a:r>
              <a:rPr lang="en-IE" dirty="0" err="1"/>
              <a:t>ocsaigin</a:t>
            </a:r>
            <a:r>
              <a:rPr lang="en-IE" dirty="0"/>
              <a:t> </a:t>
            </a:r>
            <a:r>
              <a:rPr lang="en-IE" dirty="0" err="1"/>
              <a:t>isteach</a:t>
            </a:r>
            <a:r>
              <a:rPr lang="en-IE" dirty="0"/>
              <a:t> san </a:t>
            </a:r>
            <a:r>
              <a:rPr lang="en-IE" dirty="0" err="1"/>
              <a:t>umar</a:t>
            </a:r>
            <a:r>
              <a:rPr lang="en-IE" dirty="0"/>
              <a:t>, </a:t>
            </a:r>
            <a:r>
              <a:rPr lang="en-IE" dirty="0" err="1"/>
              <a:t>coimeádtar</a:t>
            </a:r>
            <a:r>
              <a:rPr lang="en-IE" dirty="0"/>
              <a:t> </a:t>
            </a:r>
            <a:r>
              <a:rPr lang="en-IE" dirty="0" err="1"/>
              <a:t>súil</a:t>
            </a:r>
            <a:r>
              <a:rPr lang="en-IE" dirty="0"/>
              <a:t> </a:t>
            </a:r>
            <a:r>
              <a:rPr lang="en-IE" dirty="0" err="1"/>
              <a:t>gearr</a:t>
            </a:r>
            <a:r>
              <a:rPr lang="en-IE" dirty="0"/>
              <a:t> </a:t>
            </a:r>
            <a:r>
              <a:rPr lang="en-IE" dirty="0" err="1"/>
              <a:t>ar</a:t>
            </a:r>
            <a:r>
              <a:rPr lang="en-IE" dirty="0"/>
              <a:t> an </a:t>
            </a:r>
            <a:r>
              <a:rPr lang="en-IE" dirty="0" err="1"/>
              <a:t>teocht</a:t>
            </a:r>
            <a:r>
              <a:rPr lang="en-IE" dirty="0"/>
              <a:t> </a:t>
            </a:r>
            <a:r>
              <a:rPr lang="en-IE" dirty="0" err="1"/>
              <a:t>agus</a:t>
            </a:r>
            <a:r>
              <a:rPr lang="en-IE" dirty="0"/>
              <a:t> </a:t>
            </a:r>
            <a:r>
              <a:rPr lang="en-IE" dirty="0" err="1"/>
              <a:t>úsáidtear</a:t>
            </a:r>
            <a:r>
              <a:rPr lang="en-IE" dirty="0"/>
              <a:t> </a:t>
            </a:r>
            <a:r>
              <a:rPr lang="en-IE" dirty="0" err="1"/>
              <a:t>céaslaí</a:t>
            </a:r>
            <a:r>
              <a:rPr lang="en-IE" dirty="0"/>
              <a:t> </a:t>
            </a:r>
            <a:r>
              <a:rPr lang="en-IE" dirty="0" err="1"/>
              <a:t>móra</a:t>
            </a:r>
            <a:r>
              <a:rPr lang="en-IE" dirty="0"/>
              <a:t> </a:t>
            </a:r>
            <a:r>
              <a:rPr lang="en-IE" dirty="0" err="1"/>
              <a:t>chun</a:t>
            </a:r>
            <a:r>
              <a:rPr lang="en-IE" dirty="0"/>
              <a:t> an </a:t>
            </a:r>
            <a:r>
              <a:rPr lang="en-IE" dirty="0" err="1"/>
              <a:t>meán</a:t>
            </a:r>
            <a:r>
              <a:rPr lang="en-IE" dirty="0"/>
              <a:t> </a:t>
            </a:r>
            <a:r>
              <a:rPr lang="en-IE" dirty="0" err="1"/>
              <a:t>corrú</a:t>
            </a:r>
            <a:r>
              <a:rPr lang="en-IE" dirty="0"/>
              <a:t>. </a:t>
            </a:r>
          </a:p>
          <a:p>
            <a:endParaRPr lang="en-IE" dirty="0"/>
          </a:p>
        </p:txBody>
      </p:sp>
    </p:spTree>
    <p:extLst>
      <p:ext uri="{BB962C8B-B14F-4D97-AF65-F5344CB8AC3E}">
        <p14:creationId xmlns:p14="http://schemas.microsoft.com/office/powerpoint/2010/main" val="4077193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93096"/>
            <a:ext cx="8229600" cy="1833067"/>
          </a:xfrm>
        </p:spPr>
        <p:txBody>
          <a:bodyPr/>
          <a:lstStyle/>
          <a:p>
            <a:r>
              <a:rPr lang="en-IE" dirty="0" err="1"/>
              <a:t>Coimeádtar</a:t>
            </a:r>
            <a:r>
              <a:rPr lang="en-IE" dirty="0"/>
              <a:t> </a:t>
            </a:r>
            <a:r>
              <a:rPr lang="en-IE" dirty="0" err="1"/>
              <a:t>smacht</a:t>
            </a:r>
            <a:r>
              <a:rPr lang="en-IE" dirty="0"/>
              <a:t> </a:t>
            </a:r>
            <a:r>
              <a:rPr lang="en-IE" dirty="0" err="1"/>
              <a:t>ar</a:t>
            </a:r>
            <a:r>
              <a:rPr lang="en-IE" dirty="0"/>
              <a:t> </a:t>
            </a:r>
            <a:r>
              <a:rPr lang="en-IE" dirty="0" err="1"/>
              <a:t>toisc</a:t>
            </a:r>
            <a:r>
              <a:rPr lang="en-IE" dirty="0"/>
              <a:t> </a:t>
            </a:r>
            <a:r>
              <a:rPr lang="en-IE" dirty="0" err="1"/>
              <a:t>eile</a:t>
            </a:r>
            <a:r>
              <a:rPr lang="en-IE" dirty="0"/>
              <a:t> m.sh. pH, </a:t>
            </a:r>
            <a:r>
              <a:rPr lang="en-IE" dirty="0" err="1"/>
              <a:t>leibhéal</a:t>
            </a:r>
            <a:r>
              <a:rPr lang="en-IE" dirty="0"/>
              <a:t> </a:t>
            </a:r>
            <a:r>
              <a:rPr lang="en-IE" dirty="0" err="1"/>
              <a:t>fuíoll</a:t>
            </a:r>
            <a:r>
              <a:rPr lang="en-IE" dirty="0"/>
              <a:t> </a:t>
            </a:r>
            <a:r>
              <a:rPr lang="en-IE" dirty="0" err="1"/>
              <a:t>ábhar</a:t>
            </a:r>
            <a:r>
              <a:rPr lang="en-IE" dirty="0"/>
              <a:t>, </a:t>
            </a:r>
            <a:r>
              <a:rPr lang="en-IE" dirty="0" err="1"/>
              <a:t>tiúchan</a:t>
            </a:r>
            <a:r>
              <a:rPr lang="en-IE" dirty="0"/>
              <a:t> </a:t>
            </a:r>
            <a:r>
              <a:rPr lang="en-IE" dirty="0" err="1"/>
              <a:t>cothaigh</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32656"/>
            <a:ext cx="52387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50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err="1">
                <a:solidFill>
                  <a:srgbClr val="FF0000"/>
                </a:solidFill>
              </a:rPr>
              <a:t>Struchtúr</a:t>
            </a:r>
            <a:r>
              <a:rPr lang="en-GB" b="1" u="sng" dirty="0">
                <a:solidFill>
                  <a:srgbClr val="FF0000"/>
                </a:solidFill>
              </a:rPr>
              <a:t> </a:t>
            </a:r>
            <a:r>
              <a:rPr lang="en-GB" b="1" u="sng" dirty="0" err="1">
                <a:solidFill>
                  <a:srgbClr val="FF0000"/>
                </a:solidFill>
              </a:rPr>
              <a:t>na</a:t>
            </a:r>
            <a:r>
              <a:rPr lang="en-GB" b="1" u="sng" dirty="0">
                <a:solidFill>
                  <a:srgbClr val="FF0000"/>
                </a:solidFill>
              </a:rPr>
              <a:t> </a:t>
            </a:r>
            <a:r>
              <a:rPr lang="en-GB" b="1" u="sng" dirty="0" err="1">
                <a:solidFill>
                  <a:srgbClr val="FF0000"/>
                </a:solidFill>
              </a:rPr>
              <a:t>Monera</a:t>
            </a:r>
            <a:r>
              <a:rPr lang="en-GB" b="1" u="sng" dirty="0">
                <a:solidFill>
                  <a:srgbClr val="FF0000"/>
                </a:solidFill>
              </a:rPr>
              <a:t>/</a:t>
            </a:r>
            <a:r>
              <a:rPr lang="en-GB" b="1" u="sng" dirty="0" err="1">
                <a:solidFill>
                  <a:srgbClr val="FF0000"/>
                </a:solidFill>
              </a:rPr>
              <a:t>bacteir</a:t>
            </a:r>
            <a:r>
              <a:rPr lang="en-GB" b="1" u="sng" dirty="0" smtClean="0">
                <a:solidFill>
                  <a:srgbClr val="FF0000"/>
                </a:solidFill>
              </a:rPr>
              <a:t>:</a:t>
            </a:r>
            <a:r>
              <a:rPr lang="en-GB" b="1" dirty="0">
                <a:solidFill>
                  <a:srgbClr val="FF0000"/>
                </a:solidFill>
              </a:rPr>
              <a:t> </a:t>
            </a:r>
            <a:r>
              <a:rPr lang="en-IE" dirty="0">
                <a:solidFill>
                  <a:srgbClr val="FF0000"/>
                </a:solidFill>
              </a:rPr>
              <a:t/>
            </a:r>
            <a:br>
              <a:rPr lang="en-IE" dirty="0">
                <a:solidFill>
                  <a:srgbClr val="FF0000"/>
                </a:solidFill>
              </a:rPr>
            </a:br>
            <a:endParaRPr lang="en-IE" dirty="0">
              <a:solidFill>
                <a:srgbClr val="FF0000"/>
              </a:solidFill>
            </a:endParaRPr>
          </a:p>
        </p:txBody>
      </p:sp>
      <p:sp>
        <p:nvSpPr>
          <p:cNvPr id="3" name="Content Placeholder 2"/>
          <p:cNvSpPr>
            <a:spLocks noGrp="1"/>
          </p:cNvSpPr>
          <p:nvPr>
            <p:ph idx="1"/>
          </p:nvPr>
        </p:nvSpPr>
        <p:spPr>
          <a:xfrm>
            <a:off x="0" y="980728"/>
            <a:ext cx="9144000" cy="5688632"/>
          </a:xfrm>
        </p:spPr>
        <p:txBody>
          <a:bodyPr>
            <a:normAutofit/>
          </a:bodyPr>
          <a:lstStyle/>
          <a:p>
            <a:pPr marL="0" indent="0">
              <a:buNone/>
            </a:pPr>
            <a:r>
              <a:rPr lang="en-GB" dirty="0" smtClean="0"/>
              <a:t>- </a:t>
            </a:r>
            <a:r>
              <a:rPr lang="en-GB" sz="2800" dirty="0" err="1" smtClean="0"/>
              <a:t>Clúdach</a:t>
            </a:r>
            <a:r>
              <a:rPr lang="en-GB" sz="2800" dirty="0" smtClean="0"/>
              <a:t> </a:t>
            </a:r>
            <a:r>
              <a:rPr lang="en-GB" sz="2800" dirty="0" err="1" smtClean="0"/>
              <a:t>Capsúl</a:t>
            </a:r>
            <a:r>
              <a:rPr lang="en-GB" sz="2800" dirty="0" smtClean="0"/>
              <a:t> </a:t>
            </a:r>
            <a:r>
              <a:rPr lang="en-GB" sz="2800" dirty="0" err="1" smtClean="0"/>
              <a:t>glóthaigh,go</a:t>
            </a:r>
            <a:r>
              <a:rPr lang="en-GB" sz="2800" dirty="0" smtClean="0"/>
              <a:t> </a:t>
            </a:r>
            <a:r>
              <a:rPr lang="en-GB" sz="2800" dirty="0" err="1"/>
              <a:t>háirithe</a:t>
            </a:r>
            <a:r>
              <a:rPr lang="en-GB" sz="2800" dirty="0"/>
              <a:t> </a:t>
            </a:r>
            <a:r>
              <a:rPr lang="en-GB" sz="2800" dirty="0" err="1" smtClean="0"/>
              <a:t>cinn</a:t>
            </a:r>
            <a:r>
              <a:rPr lang="en-GB" sz="2800" dirty="0" smtClean="0"/>
              <a:t> </a:t>
            </a:r>
            <a:r>
              <a:rPr lang="en-GB" sz="2800" dirty="0" err="1" smtClean="0"/>
              <a:t>pataigineach</a:t>
            </a:r>
            <a:endParaRPr lang="en-IE" sz="2800" dirty="0"/>
          </a:p>
          <a:p>
            <a:pPr marL="0" indent="0">
              <a:buNone/>
            </a:pPr>
            <a:r>
              <a:rPr lang="en-GB" dirty="0"/>
              <a:t>- </a:t>
            </a:r>
            <a:r>
              <a:rPr lang="en-GB" sz="2800" dirty="0"/>
              <a:t>Flagella </a:t>
            </a:r>
            <a:r>
              <a:rPr lang="en-GB" sz="2800" dirty="0" smtClean="0"/>
              <a:t>don </a:t>
            </a:r>
            <a:r>
              <a:rPr lang="en-GB" sz="2800" dirty="0" err="1" smtClean="0"/>
              <a:t>ghluaiseann</a:t>
            </a:r>
            <a:r>
              <a:rPr lang="en-GB" sz="2800" dirty="0"/>
              <a:t>.</a:t>
            </a:r>
            <a:endParaRPr lang="en-IE" sz="2800" dirty="0"/>
          </a:p>
          <a:p>
            <a:pPr marL="0" indent="0">
              <a:buNone/>
            </a:pPr>
            <a:r>
              <a:rPr lang="en-GB" sz="2800" b="1" dirty="0" smtClean="0"/>
              <a:t>- </a:t>
            </a:r>
            <a:r>
              <a:rPr lang="en-GB" sz="2800" b="1" dirty="0" err="1" smtClean="0"/>
              <a:t>Níl</a:t>
            </a:r>
            <a:r>
              <a:rPr lang="en-GB" sz="2800" b="1" dirty="0" smtClean="0"/>
              <a:t> </a:t>
            </a:r>
            <a:r>
              <a:rPr lang="en-GB" sz="2800" b="1" dirty="0" err="1" smtClean="0"/>
              <a:t>chillorganáidí</a:t>
            </a:r>
            <a:r>
              <a:rPr lang="en-GB" sz="2800" b="1" dirty="0" smtClean="0"/>
              <a:t> </a:t>
            </a:r>
            <a:r>
              <a:rPr lang="en-GB" sz="2800" b="1" dirty="0"/>
              <a:t>le </a:t>
            </a:r>
            <a:r>
              <a:rPr lang="en-GB" sz="2800" b="1" dirty="0" err="1"/>
              <a:t>scannáin</a:t>
            </a:r>
            <a:r>
              <a:rPr lang="en-GB" sz="2800" b="1" dirty="0"/>
              <a:t> </a:t>
            </a:r>
            <a:endParaRPr lang="en-GB" sz="2800" b="1" dirty="0" smtClean="0"/>
          </a:p>
          <a:p>
            <a:pPr marL="0" indent="0">
              <a:buNone/>
            </a:pPr>
            <a:r>
              <a:rPr lang="en-GB" sz="2800" b="1" dirty="0" err="1" smtClean="0"/>
              <a:t>thart</a:t>
            </a:r>
            <a:r>
              <a:rPr lang="en-GB" sz="2800" b="1" dirty="0" smtClean="0"/>
              <a:t> </a:t>
            </a:r>
            <a:r>
              <a:rPr lang="en-GB" sz="2800" b="1" dirty="0" err="1"/>
              <a:t>orthu</a:t>
            </a:r>
            <a:r>
              <a:rPr lang="en-GB" sz="2800" b="1" dirty="0"/>
              <a:t> </a:t>
            </a:r>
            <a:r>
              <a:rPr lang="en-GB" sz="2800" b="1" dirty="0" err="1"/>
              <a:t>iontu</a:t>
            </a:r>
            <a:r>
              <a:rPr lang="en-GB" sz="2800" dirty="0"/>
              <a:t>.</a:t>
            </a:r>
            <a:endParaRPr lang="en-IE" sz="2800" dirty="0"/>
          </a:p>
          <a:p>
            <a:pPr>
              <a:buFontTx/>
              <a:buChar char="-"/>
            </a:pPr>
            <a:r>
              <a:rPr lang="en-GB" sz="2800" dirty="0" err="1" smtClean="0"/>
              <a:t>Píosa</a:t>
            </a:r>
            <a:r>
              <a:rPr lang="en-GB" sz="2800" dirty="0" smtClean="0"/>
              <a:t> </a:t>
            </a:r>
            <a:r>
              <a:rPr lang="en-GB" sz="2800" dirty="0" err="1"/>
              <a:t>ciorclacha</a:t>
            </a:r>
            <a:r>
              <a:rPr lang="en-GB" sz="2800" dirty="0"/>
              <a:t> DNA </a:t>
            </a:r>
            <a:r>
              <a:rPr lang="en-GB" sz="2800" dirty="0" err="1"/>
              <a:t>iontu</a:t>
            </a:r>
            <a:r>
              <a:rPr lang="en-GB" sz="2800" dirty="0"/>
              <a:t> </a:t>
            </a:r>
            <a:r>
              <a:rPr lang="en-GB" sz="2800" dirty="0" smtClean="0"/>
              <a:t>–</a:t>
            </a:r>
          </a:p>
          <a:p>
            <a:pPr marL="0" indent="0">
              <a:buNone/>
            </a:pPr>
            <a:r>
              <a:rPr lang="en-GB" sz="2800" dirty="0"/>
              <a:t> </a:t>
            </a:r>
            <a:r>
              <a:rPr lang="en-GB" sz="2800" dirty="0" smtClean="0"/>
              <a:t>    </a:t>
            </a:r>
            <a:r>
              <a:rPr lang="en-GB" sz="2800" dirty="0" err="1">
                <a:solidFill>
                  <a:srgbClr val="FF0000"/>
                </a:solidFill>
              </a:rPr>
              <a:t>na</a:t>
            </a:r>
            <a:r>
              <a:rPr lang="en-GB" sz="2800" dirty="0">
                <a:solidFill>
                  <a:srgbClr val="FF0000"/>
                </a:solidFill>
              </a:rPr>
              <a:t> </a:t>
            </a:r>
            <a:r>
              <a:rPr lang="en-GB" sz="2800" dirty="0" err="1">
                <a:solidFill>
                  <a:srgbClr val="FF0000"/>
                </a:solidFill>
              </a:rPr>
              <a:t>plasmaid</a:t>
            </a:r>
            <a:r>
              <a:rPr lang="en-GB" sz="2800" dirty="0" smtClean="0">
                <a:solidFill>
                  <a:srgbClr val="FF0000"/>
                </a:solidFill>
              </a:rPr>
              <a:t>.</a:t>
            </a:r>
          </a:p>
          <a:p>
            <a:pPr>
              <a:buFontTx/>
              <a:buChar char="-"/>
            </a:pPr>
            <a:r>
              <a:rPr lang="en-GB" sz="2800" dirty="0" err="1" smtClean="0"/>
              <a:t>Ribasóim</a:t>
            </a:r>
            <a:r>
              <a:rPr lang="en-GB" sz="2800" dirty="0" smtClean="0"/>
              <a:t> </a:t>
            </a:r>
            <a:r>
              <a:rPr lang="en-GB" sz="2800" dirty="0" err="1" smtClean="0"/>
              <a:t>chun</a:t>
            </a:r>
            <a:r>
              <a:rPr lang="en-GB" sz="2800" dirty="0" smtClean="0"/>
              <a:t> _________ </a:t>
            </a:r>
          </a:p>
          <a:p>
            <a:pPr marL="0" indent="0">
              <a:buNone/>
            </a:pPr>
            <a:r>
              <a:rPr lang="en-GB" sz="2800" dirty="0" smtClean="0"/>
              <a:t>a </a:t>
            </a:r>
            <a:r>
              <a:rPr lang="en-GB" sz="2800" dirty="0" err="1" smtClean="0"/>
              <a:t>cruthú</a:t>
            </a:r>
            <a:r>
              <a:rPr lang="en-GB" sz="2800" dirty="0" smtClean="0"/>
              <a:t> don </a:t>
            </a:r>
            <a:r>
              <a:rPr lang="en-GB" sz="2800" dirty="0" err="1" smtClean="0"/>
              <a:t>baictéir</a:t>
            </a:r>
            <a:endParaRPr lang="en-IE" sz="2800" dirty="0"/>
          </a:p>
          <a:p>
            <a:pPr marL="0" indent="0">
              <a:buNone/>
            </a:pPr>
            <a:r>
              <a:rPr lang="en-IE" sz="2800" dirty="0" smtClean="0"/>
              <a:t>- </a:t>
            </a:r>
            <a:r>
              <a:rPr lang="en-IE" sz="2800" dirty="0" err="1" smtClean="0"/>
              <a:t>Cill</a:t>
            </a:r>
            <a:r>
              <a:rPr lang="en-IE" sz="2800" dirty="0" smtClean="0"/>
              <a:t> </a:t>
            </a:r>
            <a:r>
              <a:rPr lang="en-IE" sz="2800" dirty="0" err="1" smtClean="0"/>
              <a:t>Ballaí</a:t>
            </a:r>
            <a:r>
              <a:rPr lang="en-IE" sz="2800" dirty="0" smtClean="0"/>
              <a:t> </a:t>
            </a:r>
            <a:r>
              <a:rPr lang="en-IE" sz="2800" dirty="0" err="1" smtClean="0"/>
              <a:t>clúdaithe</a:t>
            </a:r>
            <a:r>
              <a:rPr lang="en-IE" sz="2800" dirty="0" smtClean="0"/>
              <a:t> le </a:t>
            </a:r>
            <a:r>
              <a:rPr lang="en-IE" sz="2800" dirty="0" err="1" smtClean="0"/>
              <a:t>capsúl</a:t>
            </a:r>
            <a:r>
              <a:rPr lang="en-IE" sz="2800" dirty="0" smtClean="0"/>
              <a:t>.</a:t>
            </a:r>
            <a:endParaRPr lang="en-IE" sz="2800" dirty="0"/>
          </a:p>
          <a:p>
            <a:endParaRPr lang="en-IE" dirty="0"/>
          </a:p>
        </p:txBody>
      </p:sp>
      <p:pic>
        <p:nvPicPr>
          <p:cNvPr id="3074" name="Picture 2" descr="http://water.me.vccs.edu/courses/env108/changes/prokaryoticc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442798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7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89248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2120" y="1628800"/>
            <a:ext cx="3240360" cy="523220"/>
          </a:xfrm>
          <a:prstGeom prst="rect">
            <a:avLst/>
          </a:prstGeom>
          <a:solidFill>
            <a:schemeClr val="accent2">
              <a:lumMod val="20000"/>
              <a:lumOff val="80000"/>
            </a:schemeClr>
          </a:solidFill>
        </p:spPr>
        <p:txBody>
          <a:bodyPr wrap="square" rtlCol="0">
            <a:spAutoFit/>
          </a:bodyPr>
          <a:lstStyle/>
          <a:p>
            <a:r>
              <a:rPr lang="en-IE" sz="2800" b="1" u="sng" dirty="0" err="1">
                <a:solidFill>
                  <a:srgbClr val="FF0000"/>
                </a:solidFill>
              </a:rPr>
              <a:t>Structúir</a:t>
            </a:r>
            <a:r>
              <a:rPr lang="en-IE" sz="2800" b="1" u="sng" dirty="0">
                <a:solidFill>
                  <a:srgbClr val="FF0000"/>
                </a:solidFill>
              </a:rPr>
              <a:t> an </a:t>
            </a:r>
            <a:r>
              <a:rPr lang="en-IE" sz="2800" b="1" u="sng" dirty="0" err="1">
                <a:solidFill>
                  <a:srgbClr val="FF0000"/>
                </a:solidFill>
              </a:rPr>
              <a:t>Monera</a:t>
            </a:r>
            <a:endParaRPr lang="en-IE" sz="2800" u="sng" dirty="0"/>
          </a:p>
        </p:txBody>
      </p:sp>
    </p:spTree>
    <p:extLst>
      <p:ext uri="{BB962C8B-B14F-4D97-AF65-F5344CB8AC3E}">
        <p14:creationId xmlns:p14="http://schemas.microsoft.com/office/powerpoint/2010/main" val="268526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pPr lvl="0"/>
            <a:r>
              <a:rPr lang="en-GB" sz="5400" b="1" dirty="0" err="1"/>
              <a:t>Ríocht</a:t>
            </a:r>
            <a:r>
              <a:rPr lang="en-GB" sz="5400" b="1" dirty="0"/>
              <a:t> </a:t>
            </a:r>
            <a:r>
              <a:rPr lang="en-GB" sz="5400" b="1" dirty="0" err="1" smtClean="0"/>
              <a:t>na</a:t>
            </a:r>
            <a:r>
              <a:rPr lang="en-GB" sz="5400" b="1" dirty="0" smtClean="0"/>
              <a:t> </a:t>
            </a:r>
            <a:r>
              <a:rPr lang="en-GB" sz="5400" b="1" dirty="0" err="1" smtClean="0"/>
              <a:t>Bactéir</a:t>
            </a:r>
            <a:r>
              <a:rPr lang="en-GB" sz="5400" b="1" dirty="0" smtClean="0"/>
              <a:t> (</a:t>
            </a:r>
            <a:r>
              <a:rPr lang="en-GB" sz="5400" b="1" dirty="0" err="1" smtClean="0"/>
              <a:t>Monera</a:t>
            </a:r>
            <a:r>
              <a:rPr lang="en-GB" sz="5400" b="1" dirty="0" smtClean="0"/>
              <a:t>):</a:t>
            </a:r>
            <a:endParaRPr lang="en-IE" sz="5400" dirty="0"/>
          </a:p>
        </p:txBody>
      </p:sp>
      <p:sp>
        <p:nvSpPr>
          <p:cNvPr id="3" name="Content Placeholder 2"/>
          <p:cNvSpPr>
            <a:spLocks noGrp="1"/>
          </p:cNvSpPr>
          <p:nvPr>
            <p:ph idx="1"/>
          </p:nvPr>
        </p:nvSpPr>
        <p:spPr>
          <a:xfrm>
            <a:off x="0" y="1196752"/>
            <a:ext cx="5364088" cy="5544616"/>
          </a:xfrm>
        </p:spPr>
        <p:txBody>
          <a:bodyPr>
            <a:normAutofit lnSpcReduction="10000"/>
          </a:bodyPr>
          <a:lstStyle/>
          <a:p>
            <a:pPr marL="0" indent="0">
              <a:buNone/>
            </a:pPr>
            <a:r>
              <a:rPr lang="en-GB" b="1" u="sng" dirty="0" err="1">
                <a:solidFill>
                  <a:srgbClr val="00B050"/>
                </a:solidFill>
              </a:rPr>
              <a:t>Rangaítear</a:t>
            </a:r>
            <a:r>
              <a:rPr lang="en-GB" b="1" u="sng" dirty="0">
                <a:solidFill>
                  <a:srgbClr val="00B050"/>
                </a:solidFill>
              </a:rPr>
              <a:t> </a:t>
            </a:r>
            <a:r>
              <a:rPr lang="en-GB" b="1" u="sng" dirty="0" err="1">
                <a:solidFill>
                  <a:srgbClr val="00B050"/>
                </a:solidFill>
              </a:rPr>
              <a:t>iad</a:t>
            </a:r>
            <a:r>
              <a:rPr lang="en-GB" b="1" u="sng" dirty="0">
                <a:solidFill>
                  <a:srgbClr val="00B050"/>
                </a:solidFill>
              </a:rPr>
              <a:t> de </a:t>
            </a:r>
            <a:r>
              <a:rPr lang="en-GB" b="1" u="sng" dirty="0" err="1">
                <a:solidFill>
                  <a:srgbClr val="00B050"/>
                </a:solidFill>
              </a:rPr>
              <a:t>réir</a:t>
            </a:r>
            <a:r>
              <a:rPr lang="en-GB" b="1" u="sng" dirty="0">
                <a:solidFill>
                  <a:srgbClr val="00B050"/>
                </a:solidFill>
              </a:rPr>
              <a:t> </a:t>
            </a:r>
            <a:r>
              <a:rPr lang="en-GB" b="1" u="sng" dirty="0" err="1" smtClean="0">
                <a:solidFill>
                  <a:srgbClr val="00B050"/>
                </a:solidFill>
              </a:rPr>
              <a:t>cruth</a:t>
            </a:r>
            <a:r>
              <a:rPr lang="en-GB" b="1" u="sng" dirty="0" smtClean="0">
                <a:solidFill>
                  <a:srgbClr val="00B050"/>
                </a:solidFill>
              </a:rPr>
              <a:t>:</a:t>
            </a:r>
          </a:p>
          <a:p>
            <a:pPr marL="0" lvl="0" indent="0">
              <a:buNone/>
            </a:pPr>
            <a:r>
              <a:rPr lang="en-GB" b="1" dirty="0" smtClean="0">
                <a:solidFill>
                  <a:srgbClr val="FF0000"/>
                </a:solidFill>
              </a:rPr>
              <a:t>1. </a:t>
            </a:r>
            <a:r>
              <a:rPr lang="en-GB" b="1" dirty="0" err="1">
                <a:solidFill>
                  <a:srgbClr val="FF0000"/>
                </a:solidFill>
              </a:rPr>
              <a:t>Coccais</a:t>
            </a:r>
            <a:r>
              <a:rPr lang="en-GB" dirty="0">
                <a:solidFill>
                  <a:srgbClr val="FF0000"/>
                </a:solidFill>
              </a:rPr>
              <a:t> </a:t>
            </a:r>
            <a:r>
              <a:rPr lang="en-GB" dirty="0" err="1"/>
              <a:t>sféaracha</a:t>
            </a:r>
            <a:r>
              <a:rPr lang="en-GB" dirty="0"/>
              <a:t> a </a:t>
            </a:r>
            <a:r>
              <a:rPr lang="en-GB" dirty="0" err="1"/>
              <a:t>fhaightear</a:t>
            </a:r>
            <a:r>
              <a:rPr lang="en-GB" dirty="0"/>
              <a:t> </a:t>
            </a:r>
            <a:r>
              <a:rPr lang="en-GB" dirty="0" err="1"/>
              <a:t>ina</a:t>
            </a:r>
            <a:r>
              <a:rPr lang="en-GB" dirty="0"/>
              <a:t> n-</a:t>
            </a:r>
            <a:r>
              <a:rPr lang="en-GB" dirty="0" err="1"/>
              <a:t>aonar</a:t>
            </a:r>
            <a:r>
              <a:rPr lang="en-GB" dirty="0"/>
              <a:t>, i </a:t>
            </a:r>
            <a:r>
              <a:rPr lang="en-GB" dirty="0" err="1"/>
              <a:t>i</a:t>
            </a:r>
            <a:r>
              <a:rPr lang="en-GB" dirty="0"/>
              <a:t> </a:t>
            </a:r>
            <a:r>
              <a:rPr lang="en-GB" dirty="0" err="1"/>
              <a:t>ngrúpaí</a:t>
            </a:r>
            <a:r>
              <a:rPr lang="en-GB" dirty="0"/>
              <a:t>, i </a:t>
            </a:r>
            <a:r>
              <a:rPr lang="en-GB" dirty="0" err="1"/>
              <a:t>bpéirí</a:t>
            </a:r>
            <a:r>
              <a:rPr lang="en-GB" dirty="0"/>
              <a:t> </a:t>
            </a:r>
            <a:r>
              <a:rPr lang="en-GB" dirty="0" err="1"/>
              <a:t>nó</a:t>
            </a:r>
            <a:r>
              <a:rPr lang="en-GB" dirty="0"/>
              <a:t> i </a:t>
            </a:r>
            <a:r>
              <a:rPr lang="en-GB" dirty="0" err="1"/>
              <a:t>slabhraí</a:t>
            </a:r>
            <a:r>
              <a:rPr lang="en-GB" dirty="0"/>
              <a:t> </a:t>
            </a:r>
            <a:r>
              <a:rPr lang="en-GB" dirty="0" err="1"/>
              <a:t>ms</a:t>
            </a:r>
            <a:r>
              <a:rPr lang="en-GB" dirty="0"/>
              <a:t>- </a:t>
            </a:r>
            <a:r>
              <a:rPr lang="en-GB" dirty="0" err="1"/>
              <a:t>staphlococcus</a:t>
            </a:r>
            <a:endParaRPr lang="en-IE" dirty="0"/>
          </a:p>
          <a:p>
            <a:pPr marL="0" lvl="0" indent="0">
              <a:buNone/>
            </a:pPr>
            <a:r>
              <a:rPr lang="en-GB" b="1" dirty="0" smtClean="0">
                <a:solidFill>
                  <a:srgbClr val="FF0000"/>
                </a:solidFill>
              </a:rPr>
              <a:t>2. </a:t>
            </a:r>
            <a:r>
              <a:rPr lang="en-GB" b="1" dirty="0" err="1" smtClean="0">
                <a:solidFill>
                  <a:srgbClr val="FF0000"/>
                </a:solidFill>
              </a:rPr>
              <a:t>Slait</a:t>
            </a:r>
            <a:r>
              <a:rPr lang="en-GB" dirty="0" smtClean="0">
                <a:solidFill>
                  <a:srgbClr val="FF0000"/>
                </a:solidFill>
              </a:rPr>
              <a:t> </a:t>
            </a:r>
            <a:r>
              <a:rPr lang="en-GB" dirty="0"/>
              <a:t>a </a:t>
            </a:r>
            <a:r>
              <a:rPr lang="en-GB" dirty="0" err="1"/>
              <a:t>fhaightear</a:t>
            </a:r>
            <a:r>
              <a:rPr lang="en-GB" dirty="0"/>
              <a:t> </a:t>
            </a:r>
            <a:r>
              <a:rPr lang="en-GB" dirty="0" err="1"/>
              <a:t>ina</a:t>
            </a:r>
            <a:r>
              <a:rPr lang="en-GB" dirty="0"/>
              <a:t> n-</a:t>
            </a:r>
            <a:r>
              <a:rPr lang="en-GB" dirty="0" err="1"/>
              <a:t>aonar</a:t>
            </a:r>
            <a:r>
              <a:rPr lang="en-GB" dirty="0"/>
              <a:t> </a:t>
            </a:r>
            <a:r>
              <a:rPr lang="en-GB" dirty="0" err="1"/>
              <a:t>nó</a:t>
            </a:r>
            <a:r>
              <a:rPr lang="en-GB" dirty="0"/>
              <a:t> i </a:t>
            </a:r>
            <a:r>
              <a:rPr lang="en-GB" dirty="0" err="1"/>
              <a:t>slabhraí</a:t>
            </a:r>
            <a:r>
              <a:rPr lang="en-GB" dirty="0"/>
              <a:t> </a:t>
            </a:r>
            <a:r>
              <a:rPr lang="en-GB" dirty="0" smtClean="0"/>
              <a:t>&amp; </a:t>
            </a:r>
            <a:r>
              <a:rPr lang="en-GB" dirty="0" err="1"/>
              <a:t>bíonn</a:t>
            </a:r>
            <a:r>
              <a:rPr lang="en-GB" dirty="0"/>
              <a:t> flagella </a:t>
            </a:r>
            <a:r>
              <a:rPr lang="en-GB" dirty="0" err="1"/>
              <a:t>acu</a:t>
            </a:r>
            <a:r>
              <a:rPr lang="en-GB" dirty="0"/>
              <a:t> go </a:t>
            </a:r>
            <a:r>
              <a:rPr lang="en-GB" dirty="0" err="1"/>
              <a:t>minic</a:t>
            </a:r>
            <a:r>
              <a:rPr lang="en-GB" dirty="0"/>
              <a:t> </a:t>
            </a:r>
            <a:r>
              <a:rPr lang="en-GB" dirty="0" err="1"/>
              <a:t>chun</a:t>
            </a:r>
            <a:r>
              <a:rPr lang="en-GB" dirty="0"/>
              <a:t> </a:t>
            </a:r>
            <a:r>
              <a:rPr lang="en-GB" dirty="0" err="1"/>
              <a:t>gluaiseacht</a:t>
            </a:r>
            <a:r>
              <a:rPr lang="en-GB" dirty="0"/>
              <a:t>.</a:t>
            </a:r>
            <a:endParaRPr lang="en-IE" dirty="0"/>
          </a:p>
          <a:p>
            <a:pPr marL="0" lvl="0" indent="0">
              <a:buNone/>
            </a:pPr>
            <a:r>
              <a:rPr lang="en-GB" b="1" dirty="0" smtClean="0">
                <a:solidFill>
                  <a:srgbClr val="FF0000"/>
                </a:solidFill>
              </a:rPr>
              <a:t>3. </a:t>
            </a:r>
            <a:r>
              <a:rPr lang="en-GB" b="1" dirty="0" err="1" smtClean="0">
                <a:solidFill>
                  <a:srgbClr val="FF0000"/>
                </a:solidFill>
              </a:rPr>
              <a:t>Bísigh</a:t>
            </a:r>
            <a:r>
              <a:rPr lang="en-GB" dirty="0" smtClean="0">
                <a:solidFill>
                  <a:srgbClr val="FF0000"/>
                </a:solidFill>
              </a:rPr>
              <a:t> </a:t>
            </a:r>
            <a:r>
              <a:rPr lang="en-GB" dirty="0" err="1"/>
              <a:t>ina</a:t>
            </a:r>
            <a:r>
              <a:rPr lang="en-GB" dirty="0"/>
              <a:t> </a:t>
            </a:r>
            <a:r>
              <a:rPr lang="en-GB" dirty="0" err="1"/>
              <a:t>mbíonn</a:t>
            </a:r>
            <a:r>
              <a:rPr lang="en-GB" dirty="0"/>
              <a:t> flagella </a:t>
            </a:r>
            <a:endParaRPr lang="en-GB" dirty="0" smtClean="0"/>
          </a:p>
          <a:p>
            <a:pPr marL="0" lvl="0" indent="0">
              <a:buNone/>
            </a:pPr>
            <a:r>
              <a:rPr lang="en-GB" dirty="0" smtClean="0"/>
              <a:t>go </a:t>
            </a:r>
            <a:r>
              <a:rPr lang="en-GB" dirty="0" err="1"/>
              <a:t>minic</a:t>
            </a:r>
            <a:r>
              <a:rPr lang="en-GB" dirty="0"/>
              <a:t>.</a:t>
            </a:r>
            <a:endParaRPr lang="en-IE" dirty="0"/>
          </a:p>
          <a:p>
            <a:pPr marL="0" indent="0">
              <a:buNone/>
            </a:pPr>
            <a:endParaRPr lang="en-GB"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5" name="Object 4"/>
          <p:cNvGraphicFramePr>
            <a:graphicFrameLocks noChangeAspect="1"/>
          </p:cNvGraphicFramePr>
          <p:nvPr>
            <p:extLst>
              <p:ext uri="{D42A27DB-BD31-4B8C-83A1-F6EECF244321}">
                <p14:modId xmlns:p14="http://schemas.microsoft.com/office/powerpoint/2010/main" val="1769141796"/>
              </p:ext>
            </p:extLst>
          </p:nvPr>
        </p:nvGraphicFramePr>
        <p:xfrm>
          <a:off x="5004048" y="1268760"/>
          <a:ext cx="4295775" cy="5256584"/>
        </p:xfrm>
        <a:graphic>
          <a:graphicData uri="http://schemas.openxmlformats.org/presentationml/2006/ole">
            <mc:AlternateContent xmlns:mc="http://schemas.openxmlformats.org/markup-compatibility/2006">
              <mc:Choice xmlns:v="urn:schemas-microsoft-com:vml" Requires="v">
                <p:oleObj spid="_x0000_s2279" name="Slide" r:id="rId3" imgW="4562941" imgH="3422853" progId="PowerPoint.Slide.8">
                  <p:embed/>
                </p:oleObj>
              </mc:Choice>
              <mc:Fallback>
                <p:oleObj name="Slide" r:id="rId3" imgW="4562941" imgH="342285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8967" b="4214"/>
                      <a:stretch>
                        <a:fillRect/>
                      </a:stretch>
                    </p:blipFill>
                    <p:spPr bwMode="auto">
                      <a:xfrm>
                        <a:off x="5004048" y="1268760"/>
                        <a:ext cx="4295775" cy="5256584"/>
                      </a:xfrm>
                      <a:prstGeom prst="rect">
                        <a:avLst/>
                      </a:prstGeom>
                      <a:noFill/>
                    </p:spPr>
                  </p:pic>
                </p:oleObj>
              </mc:Fallback>
            </mc:AlternateContent>
          </a:graphicData>
        </a:graphic>
      </p:graphicFrame>
    </p:spTree>
    <p:extLst>
      <p:ext uri="{BB962C8B-B14F-4D97-AF65-F5344CB8AC3E}">
        <p14:creationId xmlns:p14="http://schemas.microsoft.com/office/powerpoint/2010/main" val="195557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408712"/>
          </a:xfrm>
        </p:spPr>
        <p:txBody>
          <a:bodyPr>
            <a:normAutofit/>
          </a:bodyPr>
          <a:lstStyle/>
          <a:p>
            <a:pPr marL="0" indent="0">
              <a:buNone/>
            </a:pPr>
            <a:r>
              <a:rPr lang="en-GB" sz="3800" b="1" u="sng" dirty="0" err="1" smtClean="0">
                <a:solidFill>
                  <a:srgbClr val="FF0000"/>
                </a:solidFill>
              </a:rPr>
              <a:t>Baictéir</a:t>
            </a:r>
            <a:r>
              <a:rPr lang="en-GB" sz="3800" b="1" u="sng" dirty="0" smtClean="0">
                <a:solidFill>
                  <a:srgbClr val="FF0000"/>
                </a:solidFill>
              </a:rPr>
              <a:t>- </a:t>
            </a:r>
            <a:r>
              <a:rPr lang="en-GB" sz="3800" b="1" u="sng" dirty="0" err="1" smtClean="0">
                <a:solidFill>
                  <a:srgbClr val="FF0000"/>
                </a:solidFill>
              </a:rPr>
              <a:t>Cén</a:t>
            </a:r>
            <a:r>
              <a:rPr lang="en-GB" sz="3800" b="1" u="sng" dirty="0" smtClean="0">
                <a:solidFill>
                  <a:srgbClr val="FF0000"/>
                </a:solidFill>
              </a:rPr>
              <a:t> </a:t>
            </a:r>
            <a:r>
              <a:rPr lang="en-GB" sz="3800" b="1" u="sng" dirty="0" err="1" smtClean="0">
                <a:solidFill>
                  <a:srgbClr val="FF0000"/>
                </a:solidFill>
              </a:rPr>
              <a:t>fath</a:t>
            </a:r>
            <a:r>
              <a:rPr lang="en-GB" sz="3800" b="1" u="sng" dirty="0" smtClean="0">
                <a:solidFill>
                  <a:srgbClr val="FF0000"/>
                </a:solidFill>
              </a:rPr>
              <a:t> </a:t>
            </a:r>
            <a:r>
              <a:rPr lang="en-GB" sz="3800" b="1" u="sng" dirty="0" err="1" smtClean="0">
                <a:solidFill>
                  <a:srgbClr val="FF0000"/>
                </a:solidFill>
              </a:rPr>
              <a:t>comh</a:t>
            </a:r>
            <a:r>
              <a:rPr lang="en-GB" sz="3800" b="1" u="sng" dirty="0" smtClean="0">
                <a:solidFill>
                  <a:srgbClr val="FF0000"/>
                </a:solidFill>
              </a:rPr>
              <a:t> </a:t>
            </a:r>
            <a:r>
              <a:rPr lang="en-GB" sz="3800" b="1" u="sng" dirty="0" err="1" smtClean="0">
                <a:solidFill>
                  <a:srgbClr val="FF0000"/>
                </a:solidFill>
              </a:rPr>
              <a:t>rathúil</a:t>
            </a:r>
            <a:r>
              <a:rPr lang="en-GB" sz="3800" b="1" u="sng" dirty="0" smtClean="0">
                <a:solidFill>
                  <a:srgbClr val="FF0000"/>
                </a:solidFill>
              </a:rPr>
              <a:t>?!?</a:t>
            </a:r>
            <a:endParaRPr lang="en-GB" sz="3800" b="1" u="sng" dirty="0">
              <a:solidFill>
                <a:srgbClr val="FF0000"/>
              </a:solidFill>
            </a:endParaRPr>
          </a:p>
          <a:p>
            <a:pPr>
              <a:buFont typeface="Arial" charset="0"/>
              <a:buChar char="•"/>
            </a:pPr>
            <a:r>
              <a:rPr lang="en-GB" sz="2800" dirty="0" err="1"/>
              <a:t>O</a:t>
            </a:r>
            <a:r>
              <a:rPr lang="en-GB" sz="2800" dirty="0" err="1" smtClean="0"/>
              <a:t>rgánaigh</a:t>
            </a:r>
            <a:r>
              <a:rPr lang="en-GB" sz="2800" dirty="0" smtClean="0"/>
              <a:t> is sine </a:t>
            </a:r>
            <a:r>
              <a:rPr lang="en-GB" sz="2800" dirty="0" err="1" smtClean="0"/>
              <a:t>ar</a:t>
            </a:r>
            <a:r>
              <a:rPr lang="en-GB" sz="2800" dirty="0" smtClean="0"/>
              <a:t> </a:t>
            </a:r>
            <a:r>
              <a:rPr lang="en-GB" sz="2800" dirty="0" err="1" smtClean="0"/>
              <a:t>Domhan</a:t>
            </a:r>
            <a:r>
              <a:rPr lang="en-GB" sz="2800" dirty="0" smtClean="0"/>
              <a:t> (</a:t>
            </a:r>
            <a:r>
              <a:rPr lang="en-GB" sz="2800" dirty="0" smtClean="0">
                <a:solidFill>
                  <a:srgbClr val="D60093"/>
                </a:solidFill>
              </a:rPr>
              <a:t>4000 </a:t>
            </a:r>
            <a:r>
              <a:rPr lang="en-GB" sz="2800" dirty="0" err="1" smtClean="0">
                <a:solidFill>
                  <a:srgbClr val="D60093"/>
                </a:solidFill>
              </a:rPr>
              <a:t>millúin</a:t>
            </a:r>
            <a:r>
              <a:rPr lang="en-GB" sz="2800" dirty="0" smtClean="0">
                <a:solidFill>
                  <a:srgbClr val="D60093"/>
                </a:solidFill>
              </a:rPr>
              <a:t> </a:t>
            </a:r>
            <a:r>
              <a:rPr lang="en-GB" sz="2800" dirty="0" err="1" smtClean="0"/>
              <a:t>bl</a:t>
            </a:r>
            <a:r>
              <a:rPr lang="en-GB" sz="2800" dirty="0" smtClean="0"/>
              <a:t> </a:t>
            </a:r>
            <a:r>
              <a:rPr lang="en-GB" sz="2800" dirty="0" err="1" smtClean="0"/>
              <a:t>anuas</a:t>
            </a:r>
            <a:r>
              <a:rPr lang="en-GB" sz="2800" dirty="0" smtClean="0"/>
              <a:t>!).</a:t>
            </a:r>
          </a:p>
          <a:p>
            <a:pPr>
              <a:buFont typeface="Arial" charset="0"/>
              <a:buChar char="•"/>
            </a:pPr>
            <a:r>
              <a:rPr lang="en-GB" sz="2800" dirty="0" smtClean="0"/>
              <a:t>In </a:t>
            </a:r>
            <a:r>
              <a:rPr lang="en-GB" sz="2800" dirty="0" err="1" smtClean="0"/>
              <a:t>ann</a:t>
            </a:r>
            <a:r>
              <a:rPr lang="en-GB" sz="2800" dirty="0" smtClean="0"/>
              <a:t> </a:t>
            </a:r>
            <a:r>
              <a:rPr lang="en-GB" sz="2800" dirty="0" err="1" smtClean="0"/>
              <a:t>marachtáil</a:t>
            </a:r>
            <a:r>
              <a:rPr lang="en-GB" sz="2800" dirty="0" smtClean="0"/>
              <a:t> GAN </a:t>
            </a:r>
            <a:r>
              <a:rPr lang="en-GB" sz="2800" dirty="0" err="1" smtClean="0"/>
              <a:t>na</a:t>
            </a:r>
            <a:r>
              <a:rPr lang="en-GB" sz="2800" dirty="0" smtClean="0"/>
              <a:t> 4 </a:t>
            </a:r>
            <a:r>
              <a:rPr lang="en-GB" sz="2800" dirty="0" err="1" smtClean="0"/>
              <a:t>ríochtanna</a:t>
            </a:r>
            <a:r>
              <a:rPr lang="en-GB" sz="2800" dirty="0" smtClean="0"/>
              <a:t> </a:t>
            </a:r>
            <a:r>
              <a:rPr lang="en-GB" sz="2800" dirty="0" err="1" smtClean="0"/>
              <a:t>beo</a:t>
            </a:r>
            <a:r>
              <a:rPr lang="en-GB" sz="2800" dirty="0" smtClean="0"/>
              <a:t> </a:t>
            </a:r>
            <a:r>
              <a:rPr lang="en-GB" sz="2800" dirty="0" err="1" smtClean="0"/>
              <a:t>eile</a:t>
            </a:r>
            <a:endParaRPr lang="en-GB" sz="2800" dirty="0" smtClean="0"/>
          </a:p>
          <a:p>
            <a:pPr>
              <a:buFont typeface="Arial" charset="0"/>
              <a:buChar char="•"/>
            </a:pPr>
            <a:r>
              <a:rPr lang="en-GB" sz="2800" dirty="0" smtClean="0"/>
              <a:t>Le </a:t>
            </a:r>
            <a:r>
              <a:rPr lang="en-GB" sz="2800" dirty="0" err="1" smtClean="0"/>
              <a:t>fáil</a:t>
            </a:r>
            <a:r>
              <a:rPr lang="en-GB" sz="2800" dirty="0" smtClean="0"/>
              <a:t> I </a:t>
            </a:r>
            <a:r>
              <a:rPr lang="en-GB" sz="2800" dirty="0" err="1" smtClean="0">
                <a:solidFill>
                  <a:srgbClr val="D60093"/>
                </a:solidFill>
              </a:rPr>
              <a:t>ngach</a:t>
            </a:r>
            <a:r>
              <a:rPr lang="en-GB" sz="2800" dirty="0" smtClean="0">
                <a:solidFill>
                  <a:srgbClr val="D60093"/>
                </a:solidFill>
              </a:rPr>
              <a:t> ÁIT </a:t>
            </a:r>
            <a:r>
              <a:rPr lang="en-GB" sz="2800" dirty="0" err="1" smtClean="0"/>
              <a:t>ar</a:t>
            </a:r>
            <a:r>
              <a:rPr lang="en-GB" sz="2800" dirty="0" smtClean="0"/>
              <a:t> </a:t>
            </a:r>
            <a:r>
              <a:rPr lang="en-GB" sz="2800" dirty="0" err="1" smtClean="0"/>
              <a:t>Domhan</a:t>
            </a:r>
            <a:r>
              <a:rPr lang="en-GB" sz="2800" dirty="0" smtClean="0"/>
              <a:t>.</a:t>
            </a:r>
          </a:p>
          <a:p>
            <a:pPr>
              <a:buFont typeface="Arial" charset="0"/>
              <a:buChar char="•"/>
            </a:pPr>
            <a:r>
              <a:rPr lang="en-GB" sz="2800" dirty="0" err="1" smtClean="0"/>
              <a:t>Orgánaigh</a:t>
            </a:r>
            <a:r>
              <a:rPr lang="en-GB" sz="2800" dirty="0" smtClean="0"/>
              <a:t> is </a:t>
            </a:r>
            <a:r>
              <a:rPr lang="en-GB" sz="2800" dirty="0" err="1" smtClean="0"/>
              <a:t>flúirseach</a:t>
            </a:r>
            <a:r>
              <a:rPr lang="en-GB" sz="2800" dirty="0" smtClean="0"/>
              <a:t>.</a:t>
            </a:r>
          </a:p>
          <a:p>
            <a:pPr marL="0" indent="0">
              <a:buNone/>
            </a:pPr>
            <a:endParaRPr lang="en-GB" dirty="0"/>
          </a:p>
          <a:p>
            <a:pPr marL="0" indent="0">
              <a:buNone/>
            </a:pPr>
            <a:r>
              <a:rPr lang="en-GB" dirty="0" smtClean="0"/>
              <a:t>*</a:t>
            </a:r>
            <a:endParaRPr lang="en-IE" dirty="0"/>
          </a:p>
        </p:txBody>
      </p:sp>
      <p:cxnSp>
        <p:nvCxnSpPr>
          <p:cNvPr id="5" name="Straight Connector 4"/>
          <p:cNvCxnSpPr/>
          <p:nvPr/>
        </p:nvCxnSpPr>
        <p:spPr>
          <a:xfrm>
            <a:off x="755576" y="2996952"/>
            <a:ext cx="4608512"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18" y="3019473"/>
            <a:ext cx="7597606" cy="357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08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048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5010" y="4005064"/>
            <a:ext cx="8928990" cy="2246769"/>
          </a:xfrm>
          <a:prstGeom prst="rect">
            <a:avLst/>
          </a:prstGeom>
        </p:spPr>
        <p:txBody>
          <a:bodyPr wrap="square">
            <a:spAutoFit/>
          </a:bodyPr>
          <a:lstStyle/>
          <a:p>
            <a:r>
              <a:rPr lang="en-GB" sz="2800" dirty="0" smtClean="0"/>
              <a:t>*</a:t>
            </a:r>
            <a:r>
              <a:rPr lang="en-GB" sz="2800" dirty="0" err="1" smtClean="0"/>
              <a:t>Cuireann</a:t>
            </a:r>
            <a:r>
              <a:rPr lang="en-GB" sz="2800" dirty="0" smtClean="0"/>
              <a:t> </a:t>
            </a:r>
            <a:r>
              <a:rPr lang="en-GB" sz="2800" dirty="0" err="1"/>
              <a:t>siad</a:t>
            </a:r>
            <a:r>
              <a:rPr lang="en-GB" sz="2800" dirty="0"/>
              <a:t> </a:t>
            </a:r>
            <a:r>
              <a:rPr lang="en-GB" sz="2800" b="1" dirty="0" err="1">
                <a:solidFill>
                  <a:srgbClr val="00B050"/>
                </a:solidFill>
              </a:rPr>
              <a:t>spóir</a:t>
            </a:r>
            <a:r>
              <a:rPr lang="en-GB" sz="2800" dirty="0"/>
              <a:t> </a:t>
            </a:r>
            <a:r>
              <a:rPr lang="en-GB" sz="2800" dirty="0" err="1"/>
              <a:t>ar</a:t>
            </a:r>
            <a:r>
              <a:rPr lang="en-GB" sz="2800" dirty="0"/>
              <a:t> </a:t>
            </a:r>
            <a:r>
              <a:rPr lang="en-GB" sz="2800" dirty="0" err="1"/>
              <a:t>fáil</a:t>
            </a:r>
            <a:r>
              <a:rPr lang="en-GB" sz="2800" dirty="0"/>
              <a:t> le </a:t>
            </a:r>
            <a:r>
              <a:rPr lang="en-GB" sz="2800" dirty="0" err="1" smtClean="0">
                <a:solidFill>
                  <a:srgbClr val="D60093"/>
                </a:solidFill>
              </a:rPr>
              <a:t>linn</a:t>
            </a:r>
            <a:r>
              <a:rPr lang="en-GB" sz="2800" dirty="0" smtClean="0">
                <a:solidFill>
                  <a:srgbClr val="D60093"/>
                </a:solidFill>
              </a:rPr>
              <a:t> </a:t>
            </a:r>
            <a:r>
              <a:rPr lang="en-GB" sz="2800" dirty="0" err="1" smtClean="0">
                <a:solidFill>
                  <a:srgbClr val="D60093"/>
                </a:solidFill>
              </a:rPr>
              <a:t>coinníollacha</a:t>
            </a:r>
            <a:r>
              <a:rPr lang="en-GB" sz="2800" dirty="0" smtClean="0">
                <a:solidFill>
                  <a:srgbClr val="D60093"/>
                </a:solidFill>
              </a:rPr>
              <a:t> </a:t>
            </a:r>
            <a:r>
              <a:rPr lang="en-GB" sz="2800" dirty="0" err="1">
                <a:solidFill>
                  <a:srgbClr val="D60093"/>
                </a:solidFill>
              </a:rPr>
              <a:t>mí-oirúnach</a:t>
            </a:r>
            <a:r>
              <a:rPr lang="en-GB" sz="2800" dirty="0"/>
              <a:t>.  </a:t>
            </a:r>
          </a:p>
          <a:p>
            <a:r>
              <a:rPr lang="en-GB" sz="2800" dirty="0"/>
              <a:t>*</a:t>
            </a:r>
            <a:r>
              <a:rPr lang="en-GB" sz="2800" dirty="0" err="1"/>
              <a:t>Crapann</a:t>
            </a:r>
            <a:r>
              <a:rPr lang="en-GB" sz="2800" dirty="0"/>
              <a:t> an chill </a:t>
            </a:r>
            <a:r>
              <a:rPr lang="en-GB" sz="2800" dirty="0" err="1"/>
              <a:t>baictéarach</a:t>
            </a:r>
            <a:r>
              <a:rPr lang="en-GB" sz="2800" dirty="0"/>
              <a:t> &amp; </a:t>
            </a:r>
            <a:r>
              <a:rPr lang="en-GB" sz="2800" dirty="0" err="1" smtClean="0"/>
              <a:t>cuirtear</a:t>
            </a:r>
            <a:r>
              <a:rPr lang="en-GB" sz="2800" dirty="0" smtClean="0"/>
              <a:t> </a:t>
            </a:r>
            <a:r>
              <a:rPr lang="en-GB" sz="2800" dirty="0" err="1"/>
              <a:t>cóta</a:t>
            </a:r>
            <a:r>
              <a:rPr lang="en-GB" sz="2800" dirty="0"/>
              <a:t> </a:t>
            </a:r>
            <a:r>
              <a:rPr lang="en-GB" sz="2800" dirty="0" err="1"/>
              <a:t>righin</a:t>
            </a:r>
            <a:r>
              <a:rPr lang="en-GB" sz="2800" dirty="0"/>
              <a:t> </a:t>
            </a:r>
            <a:r>
              <a:rPr lang="en-GB" sz="2800" dirty="0" err="1"/>
              <a:t>ar</a:t>
            </a:r>
            <a:r>
              <a:rPr lang="en-GB" sz="2800" dirty="0"/>
              <a:t> </a:t>
            </a:r>
            <a:r>
              <a:rPr lang="en-GB" sz="2800" dirty="0" err="1"/>
              <a:t>fáil</a:t>
            </a:r>
            <a:r>
              <a:rPr lang="en-GB" sz="2800" dirty="0"/>
              <a:t> </a:t>
            </a:r>
            <a:r>
              <a:rPr lang="en-GB" sz="2800" dirty="0" err="1"/>
              <a:t>laistigh</a:t>
            </a:r>
            <a:r>
              <a:rPr lang="en-GB" sz="2800" dirty="0"/>
              <a:t> den </a:t>
            </a:r>
            <a:r>
              <a:rPr lang="en-GB" sz="2800" dirty="0" err="1" smtClean="0"/>
              <a:t>bhunchill</a:t>
            </a:r>
            <a:r>
              <a:rPr lang="en-GB" sz="2800" dirty="0" smtClean="0"/>
              <a:t> </a:t>
            </a:r>
            <a:r>
              <a:rPr lang="en-GB" sz="2800" dirty="0"/>
              <a:t>– </a:t>
            </a:r>
            <a:r>
              <a:rPr lang="en-GB" sz="2800" b="1" dirty="0">
                <a:solidFill>
                  <a:srgbClr val="00B050"/>
                </a:solidFill>
              </a:rPr>
              <a:t>an t-</a:t>
            </a:r>
            <a:r>
              <a:rPr lang="en-GB" sz="2800" b="1" dirty="0" err="1">
                <a:solidFill>
                  <a:srgbClr val="00B050"/>
                </a:solidFill>
              </a:rPr>
              <a:t>ionspór</a:t>
            </a:r>
            <a:r>
              <a:rPr lang="en-GB" sz="2800" dirty="0">
                <a:solidFill>
                  <a:srgbClr val="00B050"/>
                </a:solidFill>
              </a:rPr>
              <a:t>. </a:t>
            </a:r>
          </a:p>
          <a:p>
            <a:r>
              <a:rPr lang="en-GB" sz="2800" dirty="0" smtClean="0"/>
              <a:t>* </a:t>
            </a:r>
            <a:r>
              <a:rPr lang="en-GB" sz="2800" dirty="0" err="1" smtClean="0"/>
              <a:t>Nuair</a:t>
            </a:r>
            <a:r>
              <a:rPr lang="en-GB" sz="2800" dirty="0" smtClean="0"/>
              <a:t> </a:t>
            </a:r>
            <a:r>
              <a:rPr lang="en-GB" sz="2800" dirty="0"/>
              <a:t>a </a:t>
            </a:r>
            <a:r>
              <a:rPr lang="en-GB" sz="2800" dirty="0" err="1"/>
              <a:t>thagann</a:t>
            </a:r>
            <a:r>
              <a:rPr lang="en-GB" sz="2800" dirty="0"/>
              <a:t> </a:t>
            </a:r>
            <a:r>
              <a:rPr lang="en-GB" sz="2800" dirty="0" err="1"/>
              <a:t>coinníollacha</a:t>
            </a:r>
            <a:r>
              <a:rPr lang="en-GB" sz="2800" dirty="0"/>
              <a:t> </a:t>
            </a:r>
            <a:r>
              <a:rPr lang="en-GB" sz="2800" dirty="0" err="1"/>
              <a:t>ceart</a:t>
            </a:r>
            <a:r>
              <a:rPr lang="en-GB" sz="2800" dirty="0"/>
              <a:t> </a:t>
            </a:r>
            <a:r>
              <a:rPr lang="en-GB" sz="2800" dirty="0" err="1"/>
              <a:t>arís</a:t>
            </a:r>
            <a:r>
              <a:rPr lang="en-GB" sz="2800" dirty="0"/>
              <a:t> </a:t>
            </a:r>
            <a:r>
              <a:rPr lang="en-GB" sz="2800" dirty="0" err="1"/>
              <a:t>ionsunn</a:t>
            </a:r>
            <a:r>
              <a:rPr lang="en-GB" sz="2800" dirty="0"/>
              <a:t> </a:t>
            </a:r>
            <a:r>
              <a:rPr lang="en-GB" sz="2800" dirty="0" err="1"/>
              <a:t>siad</a:t>
            </a:r>
            <a:r>
              <a:rPr lang="en-GB" sz="2800" dirty="0"/>
              <a:t> </a:t>
            </a:r>
            <a:r>
              <a:rPr lang="en-GB" sz="2800" dirty="0" err="1"/>
              <a:t>uisce</a:t>
            </a:r>
            <a:r>
              <a:rPr lang="en-GB" sz="2800" dirty="0"/>
              <a:t> &amp; </a:t>
            </a:r>
            <a:r>
              <a:rPr lang="en-GB" sz="2800" dirty="0" err="1"/>
              <a:t>pléascann</a:t>
            </a:r>
            <a:r>
              <a:rPr lang="en-GB" sz="2800" dirty="0"/>
              <a:t> </a:t>
            </a:r>
            <a:r>
              <a:rPr lang="en-GB" sz="2800" dirty="0" err="1"/>
              <a:t>siad</a:t>
            </a:r>
            <a:r>
              <a:rPr lang="en-GB" sz="2800" dirty="0"/>
              <a:t> an </a:t>
            </a:r>
            <a:r>
              <a:rPr lang="en-GB" sz="2800" dirty="0" err="1"/>
              <a:t>falla</a:t>
            </a:r>
            <a:r>
              <a:rPr lang="en-GB" sz="2800" dirty="0"/>
              <a:t> </a:t>
            </a:r>
            <a:r>
              <a:rPr lang="en-GB" sz="2800" dirty="0" err="1"/>
              <a:t>seachtarach</a:t>
            </a:r>
            <a:r>
              <a:rPr lang="en-GB" sz="2800" dirty="0"/>
              <a:t>.</a:t>
            </a:r>
            <a:endParaRPr lang="en-IE" sz="2800" dirty="0"/>
          </a:p>
        </p:txBody>
      </p:sp>
      <p:sp>
        <p:nvSpPr>
          <p:cNvPr id="5" name="TextBox 4"/>
          <p:cNvSpPr txBox="1"/>
          <p:nvPr/>
        </p:nvSpPr>
        <p:spPr>
          <a:xfrm>
            <a:off x="5004048" y="332656"/>
            <a:ext cx="2088232" cy="461665"/>
          </a:xfrm>
          <a:prstGeom prst="rect">
            <a:avLst/>
          </a:prstGeom>
          <a:solidFill>
            <a:schemeClr val="accent4">
              <a:lumMod val="40000"/>
              <a:lumOff val="60000"/>
            </a:schemeClr>
          </a:solidFill>
        </p:spPr>
        <p:txBody>
          <a:bodyPr wrap="square" rtlCol="0">
            <a:spAutoFit/>
          </a:bodyPr>
          <a:lstStyle/>
          <a:p>
            <a:r>
              <a:rPr lang="en-IE" sz="2400" b="1" dirty="0" err="1" smtClean="0"/>
              <a:t>Ceall</a:t>
            </a:r>
            <a:r>
              <a:rPr lang="en-IE" sz="2400" b="1" dirty="0" smtClean="0"/>
              <a:t> </a:t>
            </a:r>
            <a:r>
              <a:rPr lang="en-IE" sz="2400" b="1" dirty="0" err="1" smtClean="0"/>
              <a:t>Baictéir</a:t>
            </a:r>
            <a:endParaRPr lang="en-IE" sz="2400" b="1" dirty="0"/>
          </a:p>
        </p:txBody>
      </p:sp>
    </p:spTree>
    <p:extLst>
      <p:ext uri="{BB962C8B-B14F-4D97-AF65-F5344CB8AC3E}">
        <p14:creationId xmlns:p14="http://schemas.microsoft.com/office/powerpoint/2010/main" val="115757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pPr algn="l"/>
            <a:r>
              <a:rPr lang="en-GB" b="1" dirty="0" err="1">
                <a:solidFill>
                  <a:srgbClr val="00B050"/>
                </a:solidFill>
              </a:rPr>
              <a:t>Atáirgeadh</a:t>
            </a:r>
            <a:r>
              <a:rPr lang="en-GB" b="1" dirty="0">
                <a:solidFill>
                  <a:srgbClr val="00B050"/>
                </a:solidFill>
              </a:rPr>
              <a:t> </a:t>
            </a:r>
            <a:r>
              <a:rPr lang="en-GB" b="1" dirty="0" err="1">
                <a:solidFill>
                  <a:srgbClr val="00B050"/>
                </a:solidFill>
              </a:rPr>
              <a:t>sna</a:t>
            </a:r>
            <a:r>
              <a:rPr lang="en-GB" b="1" dirty="0">
                <a:solidFill>
                  <a:srgbClr val="00B050"/>
                </a:solidFill>
              </a:rPr>
              <a:t> </a:t>
            </a:r>
            <a:r>
              <a:rPr lang="en-GB" b="1" dirty="0" err="1">
                <a:solidFill>
                  <a:srgbClr val="00B050"/>
                </a:solidFill>
              </a:rPr>
              <a:t>Bacteir</a:t>
            </a:r>
            <a:r>
              <a:rPr lang="en-GB" b="1" dirty="0">
                <a:solidFill>
                  <a:srgbClr val="00B050"/>
                </a:solidFill>
              </a:rPr>
              <a:t>:</a:t>
            </a:r>
            <a:r>
              <a:rPr lang="en-IE" dirty="0">
                <a:solidFill>
                  <a:srgbClr val="00B050"/>
                </a:solidFill>
              </a:rPr>
              <a:t/>
            </a:r>
            <a:br>
              <a:rPr lang="en-IE" dirty="0">
                <a:solidFill>
                  <a:srgbClr val="00B050"/>
                </a:solidFill>
              </a:rPr>
            </a:br>
            <a:r>
              <a:rPr lang="en-GB" dirty="0"/>
              <a:t> </a:t>
            </a:r>
            <a:r>
              <a:rPr lang="en-IE" dirty="0"/>
              <a:t/>
            </a:r>
            <a:br>
              <a:rPr lang="en-IE" dirty="0"/>
            </a:br>
            <a:endParaRPr lang="en-IE" dirty="0"/>
          </a:p>
        </p:txBody>
      </p:sp>
      <p:sp>
        <p:nvSpPr>
          <p:cNvPr id="3" name="Content Placeholder 2"/>
          <p:cNvSpPr>
            <a:spLocks noGrp="1"/>
          </p:cNvSpPr>
          <p:nvPr>
            <p:ph idx="1"/>
          </p:nvPr>
        </p:nvSpPr>
        <p:spPr>
          <a:xfrm>
            <a:off x="107504" y="908720"/>
            <a:ext cx="5112568" cy="5760640"/>
          </a:xfrm>
        </p:spPr>
        <p:txBody>
          <a:bodyPr>
            <a:normAutofit lnSpcReduction="10000"/>
          </a:bodyPr>
          <a:lstStyle/>
          <a:p>
            <a:r>
              <a:rPr lang="en-GB" b="1" dirty="0" err="1" smtClean="0">
                <a:solidFill>
                  <a:srgbClr val="FF0000"/>
                </a:solidFill>
              </a:rPr>
              <a:t>Déscoilteadh</a:t>
            </a:r>
            <a:r>
              <a:rPr lang="en-GB" b="1" dirty="0" smtClean="0"/>
              <a:t>, (</a:t>
            </a:r>
            <a:r>
              <a:rPr lang="en-GB" b="1" dirty="0" err="1" smtClean="0"/>
              <a:t>cinéal</a:t>
            </a:r>
            <a:r>
              <a:rPr lang="en-GB" b="1" dirty="0" smtClean="0"/>
              <a:t> </a:t>
            </a:r>
            <a:r>
              <a:rPr lang="en-GB" b="1" dirty="0" err="1" smtClean="0"/>
              <a:t>Miotóis</a:t>
            </a:r>
            <a:r>
              <a:rPr lang="en-GB" b="1" dirty="0" smtClean="0"/>
              <a:t>).</a:t>
            </a:r>
            <a:endParaRPr lang="en-IE" dirty="0"/>
          </a:p>
          <a:p>
            <a:pPr marL="0" indent="0">
              <a:buNone/>
            </a:pPr>
            <a:r>
              <a:rPr lang="en-GB" dirty="0"/>
              <a:t>-</a:t>
            </a:r>
            <a:r>
              <a:rPr lang="en-GB" dirty="0" err="1"/>
              <a:t>Macasamhlaíonn</a:t>
            </a:r>
            <a:r>
              <a:rPr lang="en-GB" dirty="0"/>
              <a:t> an </a:t>
            </a:r>
            <a:r>
              <a:rPr lang="en-GB" dirty="0" err="1"/>
              <a:t>píosa</a:t>
            </a:r>
            <a:r>
              <a:rPr lang="en-GB" dirty="0"/>
              <a:t> DNA </a:t>
            </a:r>
            <a:r>
              <a:rPr lang="en-GB" dirty="0" err="1" smtClean="0"/>
              <a:t>ciorcalach</a:t>
            </a:r>
            <a:r>
              <a:rPr lang="en-GB" dirty="0" smtClean="0"/>
              <a:t> an ________</a:t>
            </a:r>
          </a:p>
          <a:p>
            <a:pPr marL="0" indent="0">
              <a:buNone/>
            </a:pPr>
            <a:r>
              <a:rPr lang="en-GB" dirty="0" smtClean="0"/>
              <a:t>-</a:t>
            </a:r>
            <a:r>
              <a:rPr lang="en-GB" dirty="0" err="1"/>
              <a:t>Ceanglaíonn</a:t>
            </a:r>
            <a:r>
              <a:rPr lang="en-GB" dirty="0"/>
              <a:t> an </a:t>
            </a:r>
            <a:r>
              <a:rPr lang="en-GB" dirty="0" err="1"/>
              <a:t>dá</a:t>
            </a:r>
            <a:r>
              <a:rPr lang="en-GB" dirty="0"/>
              <a:t> </a:t>
            </a:r>
            <a:r>
              <a:rPr lang="en-GB" dirty="0" smtClean="0"/>
              <a:t>plasmid </a:t>
            </a:r>
            <a:r>
              <a:rPr lang="en-GB" dirty="0"/>
              <a:t>don </a:t>
            </a:r>
            <a:r>
              <a:rPr lang="en-GB" dirty="0" err="1"/>
              <a:t>chillscannán</a:t>
            </a:r>
            <a:r>
              <a:rPr lang="en-GB" dirty="0"/>
              <a:t>.</a:t>
            </a:r>
            <a:endParaRPr lang="en-IE" dirty="0"/>
          </a:p>
          <a:p>
            <a:pPr marL="0" indent="0">
              <a:buNone/>
            </a:pPr>
            <a:r>
              <a:rPr lang="en-GB" dirty="0"/>
              <a:t>-</a:t>
            </a:r>
            <a:r>
              <a:rPr lang="en-GB" dirty="0" err="1"/>
              <a:t>Fásann</a:t>
            </a:r>
            <a:r>
              <a:rPr lang="en-GB" dirty="0"/>
              <a:t> an </a:t>
            </a:r>
            <a:r>
              <a:rPr lang="en-GB" dirty="0" err="1"/>
              <a:t>cillscannán</a:t>
            </a:r>
            <a:r>
              <a:rPr lang="en-GB" dirty="0"/>
              <a:t> &amp; </a:t>
            </a:r>
            <a:r>
              <a:rPr lang="en-GB" dirty="0" err="1"/>
              <a:t>scartar</a:t>
            </a:r>
            <a:r>
              <a:rPr lang="en-GB" dirty="0"/>
              <a:t> </a:t>
            </a:r>
            <a:r>
              <a:rPr lang="en-GB" dirty="0" err="1" smtClean="0"/>
              <a:t>na</a:t>
            </a:r>
            <a:r>
              <a:rPr lang="en-GB" dirty="0" smtClean="0"/>
              <a:t> plasmid/</a:t>
            </a:r>
            <a:r>
              <a:rPr lang="en-GB" dirty="0" err="1" smtClean="0"/>
              <a:t>chrómasóm</a:t>
            </a:r>
            <a:endParaRPr lang="en-GB" dirty="0" smtClean="0"/>
          </a:p>
          <a:p>
            <a:pPr marL="0" indent="0">
              <a:buNone/>
            </a:pPr>
            <a:r>
              <a:rPr lang="en-GB" dirty="0" smtClean="0"/>
              <a:t>-</a:t>
            </a:r>
            <a:r>
              <a:rPr lang="en-GB" dirty="0" err="1" smtClean="0"/>
              <a:t>Scoilteann</a:t>
            </a:r>
            <a:r>
              <a:rPr lang="en-GB" dirty="0" smtClean="0"/>
              <a:t> </a:t>
            </a:r>
            <a:r>
              <a:rPr lang="en-GB" dirty="0"/>
              <a:t>an chill </a:t>
            </a:r>
            <a:r>
              <a:rPr lang="en-GB" dirty="0" err="1"/>
              <a:t>trína</a:t>
            </a:r>
            <a:r>
              <a:rPr lang="en-GB" dirty="0"/>
              <a:t> </a:t>
            </a:r>
            <a:r>
              <a:rPr lang="en-GB" dirty="0" err="1"/>
              <a:t>lár</a:t>
            </a:r>
            <a:r>
              <a:rPr lang="en-GB" dirty="0"/>
              <a:t> </a:t>
            </a:r>
            <a:r>
              <a:rPr lang="en-GB" dirty="0" err="1" smtClean="0"/>
              <a:t>ag</a:t>
            </a:r>
            <a:r>
              <a:rPr lang="en-GB" dirty="0" smtClean="0"/>
              <a:t> </a:t>
            </a:r>
            <a:r>
              <a:rPr lang="en-GB" dirty="0" err="1"/>
              <a:t>foirmiú</a:t>
            </a:r>
            <a:r>
              <a:rPr lang="en-GB" dirty="0"/>
              <a:t> 2 chill.</a:t>
            </a:r>
            <a:endParaRPr lang="en-IE" dirty="0"/>
          </a:p>
          <a:p>
            <a:endParaRPr lang="en-IE" dirty="0"/>
          </a:p>
        </p:txBody>
      </p:sp>
      <p:pic>
        <p:nvPicPr>
          <p:cNvPr id="1078"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692696"/>
            <a:ext cx="413995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864096"/>
          </a:xfrm>
        </p:spPr>
        <p:txBody>
          <a:bodyPr>
            <a:normAutofit/>
          </a:bodyPr>
          <a:lstStyle/>
          <a:p>
            <a:pPr algn="l"/>
            <a:r>
              <a:rPr lang="en-IE" b="1" u="sng" dirty="0" err="1" smtClean="0">
                <a:solidFill>
                  <a:srgbClr val="FF0000"/>
                </a:solidFill>
              </a:rPr>
              <a:t>Cothú</a:t>
            </a:r>
            <a:r>
              <a:rPr lang="en-IE" b="1" u="sng" dirty="0" smtClean="0">
                <a:solidFill>
                  <a:srgbClr val="FF0000"/>
                </a:solidFill>
              </a:rPr>
              <a:t> </a:t>
            </a:r>
            <a:r>
              <a:rPr lang="en-IE" b="1" u="sng" dirty="0" err="1" smtClean="0">
                <a:solidFill>
                  <a:srgbClr val="FF0000"/>
                </a:solidFill>
              </a:rPr>
              <a:t>sna</a:t>
            </a:r>
            <a:r>
              <a:rPr lang="en-IE" b="1" u="sng" dirty="0" smtClean="0">
                <a:solidFill>
                  <a:srgbClr val="FF0000"/>
                </a:solidFill>
              </a:rPr>
              <a:t> </a:t>
            </a:r>
            <a:r>
              <a:rPr lang="en-IE" b="1" u="sng" dirty="0" err="1" smtClean="0">
                <a:solidFill>
                  <a:srgbClr val="FF0000"/>
                </a:solidFill>
              </a:rPr>
              <a:t>Baictéir</a:t>
            </a:r>
            <a:endParaRPr lang="en-IE" dirty="0">
              <a:solidFill>
                <a:srgbClr val="FF0000"/>
              </a:solidFill>
            </a:endParaRPr>
          </a:p>
        </p:txBody>
      </p:sp>
      <p:sp>
        <p:nvSpPr>
          <p:cNvPr id="3" name="Content Placeholder 2"/>
          <p:cNvSpPr>
            <a:spLocks noGrp="1"/>
          </p:cNvSpPr>
          <p:nvPr>
            <p:ph idx="1"/>
          </p:nvPr>
        </p:nvSpPr>
        <p:spPr>
          <a:xfrm>
            <a:off x="37202" y="1091760"/>
            <a:ext cx="8856984" cy="5145435"/>
          </a:xfrm>
        </p:spPr>
        <p:txBody>
          <a:bodyPr>
            <a:normAutofit/>
          </a:bodyPr>
          <a:lstStyle/>
          <a:p>
            <a:pPr marL="0" indent="0">
              <a:buNone/>
            </a:pPr>
            <a:r>
              <a:rPr lang="en-IE" u="sng" dirty="0" smtClean="0"/>
              <a:t>1.Baictéir </a:t>
            </a:r>
            <a:r>
              <a:rPr lang="en-IE" b="1" u="sng" dirty="0" err="1">
                <a:solidFill>
                  <a:srgbClr val="FF0000"/>
                </a:solidFill>
              </a:rPr>
              <a:t>Uatrófacha</a:t>
            </a:r>
            <a:r>
              <a:rPr lang="en-IE" u="sng" dirty="0"/>
              <a:t> </a:t>
            </a:r>
            <a:r>
              <a:rPr lang="en-IE" dirty="0" smtClean="0"/>
              <a:t>-</a:t>
            </a:r>
            <a:r>
              <a:rPr lang="en-IE" dirty="0" err="1" smtClean="0"/>
              <a:t>Cumas</a:t>
            </a:r>
            <a:r>
              <a:rPr lang="en-IE" dirty="0" smtClean="0"/>
              <a:t> </a:t>
            </a:r>
            <a:r>
              <a:rPr lang="en-IE" dirty="0" err="1" smtClean="0"/>
              <a:t>bia</a:t>
            </a:r>
            <a:r>
              <a:rPr lang="en-IE" dirty="0" smtClean="0"/>
              <a:t> </a:t>
            </a:r>
            <a:r>
              <a:rPr lang="en-IE" dirty="0"/>
              <a:t>a</a:t>
            </a:r>
            <a:r>
              <a:rPr lang="en-IE" b="1" dirty="0">
                <a:solidFill>
                  <a:srgbClr val="FF0000"/>
                </a:solidFill>
              </a:rPr>
              <a:t> </a:t>
            </a:r>
            <a:r>
              <a:rPr lang="en-IE" b="1" dirty="0" err="1">
                <a:solidFill>
                  <a:srgbClr val="FF0000"/>
                </a:solidFill>
              </a:rPr>
              <a:t>dhéanamh</a:t>
            </a:r>
            <a:r>
              <a:rPr lang="en-IE" b="1" dirty="0">
                <a:solidFill>
                  <a:srgbClr val="FF0000"/>
                </a:solidFill>
              </a:rPr>
              <a:t> </a:t>
            </a:r>
            <a:r>
              <a:rPr lang="en-IE" dirty="0" err="1"/>
              <a:t>i</a:t>
            </a:r>
            <a:r>
              <a:rPr lang="en-IE" dirty="0"/>
              <a:t> </a:t>
            </a:r>
            <a:r>
              <a:rPr lang="en-IE" dirty="0" smtClean="0"/>
              <a:t>2 </a:t>
            </a:r>
            <a:r>
              <a:rPr lang="en-IE" dirty="0" err="1" smtClean="0"/>
              <a:t>slí</a:t>
            </a:r>
            <a:r>
              <a:rPr lang="en-IE" dirty="0" smtClean="0"/>
              <a:t>.</a:t>
            </a:r>
          </a:p>
          <a:p>
            <a:r>
              <a:rPr lang="en-IE" b="1" dirty="0" err="1" smtClean="0"/>
              <a:t>Uatrófaigh</a:t>
            </a:r>
            <a:r>
              <a:rPr lang="en-IE" b="1" dirty="0" smtClean="0"/>
              <a:t> </a:t>
            </a:r>
            <a:r>
              <a:rPr lang="en-IE" b="1" dirty="0" err="1">
                <a:solidFill>
                  <a:srgbClr val="00B050"/>
                </a:solidFill>
              </a:rPr>
              <a:t>Fhótaisintéiseacha</a:t>
            </a:r>
            <a:r>
              <a:rPr lang="en-IE" b="1" dirty="0"/>
              <a:t> </a:t>
            </a:r>
            <a:r>
              <a:rPr lang="en-IE" dirty="0" smtClean="0"/>
              <a:t>– </a:t>
            </a:r>
          </a:p>
          <a:p>
            <a:pPr marL="0" indent="0">
              <a:buNone/>
            </a:pPr>
            <a:r>
              <a:rPr lang="en-IE" dirty="0" err="1" smtClean="0"/>
              <a:t>m.s.</a:t>
            </a:r>
            <a:r>
              <a:rPr lang="en-IE" dirty="0" smtClean="0"/>
              <a:t> </a:t>
            </a:r>
            <a:r>
              <a:rPr lang="en-IE" dirty="0" err="1"/>
              <a:t>baictéir</a:t>
            </a:r>
            <a:r>
              <a:rPr lang="en-IE" dirty="0"/>
              <a:t> </a:t>
            </a:r>
            <a:r>
              <a:rPr lang="en-IE" dirty="0" err="1"/>
              <a:t>ghlasa</a:t>
            </a:r>
            <a:r>
              <a:rPr lang="en-IE" dirty="0"/>
              <a:t> an </a:t>
            </a:r>
            <a:r>
              <a:rPr lang="en-IE" dirty="0" err="1"/>
              <a:t>tsulfair</a:t>
            </a:r>
            <a:r>
              <a:rPr lang="en-IE" dirty="0"/>
              <a:t>. </a:t>
            </a:r>
          </a:p>
          <a:p>
            <a:r>
              <a:rPr lang="en-IE" b="1" dirty="0" err="1"/>
              <a:t>Uatrófaigh</a:t>
            </a:r>
            <a:r>
              <a:rPr lang="en-IE" b="1" dirty="0"/>
              <a:t> </a:t>
            </a:r>
            <a:r>
              <a:rPr lang="en-IE" b="1" dirty="0" err="1">
                <a:solidFill>
                  <a:srgbClr val="7030A0"/>
                </a:solidFill>
              </a:rPr>
              <a:t>Ceimisintéiseacha</a:t>
            </a:r>
            <a:r>
              <a:rPr lang="en-IE" dirty="0"/>
              <a:t> – </a:t>
            </a:r>
            <a:endParaRPr lang="en-IE" dirty="0" smtClean="0"/>
          </a:p>
          <a:p>
            <a:pPr marL="0" indent="0">
              <a:buNone/>
            </a:pPr>
            <a:r>
              <a:rPr lang="en-IE" dirty="0" smtClean="0"/>
              <a:t>a </a:t>
            </a:r>
            <a:r>
              <a:rPr lang="en-IE" dirty="0" err="1"/>
              <a:t>fhaigheann</a:t>
            </a:r>
            <a:r>
              <a:rPr lang="en-IE" dirty="0"/>
              <a:t> </a:t>
            </a:r>
            <a:r>
              <a:rPr lang="en-IE" dirty="0" err="1" smtClean="0"/>
              <a:t>fuinnimh</a:t>
            </a:r>
            <a:r>
              <a:rPr lang="en-IE" dirty="0" smtClean="0"/>
              <a:t> as</a:t>
            </a:r>
          </a:p>
          <a:p>
            <a:pPr marL="0" indent="0">
              <a:buNone/>
            </a:pPr>
            <a:r>
              <a:rPr lang="en-IE" dirty="0" smtClean="0"/>
              <a:t> </a:t>
            </a:r>
            <a:r>
              <a:rPr lang="en-IE" dirty="0" err="1"/>
              <a:t>imoibrithe</a:t>
            </a:r>
            <a:r>
              <a:rPr lang="en-IE" dirty="0"/>
              <a:t> </a:t>
            </a:r>
            <a:r>
              <a:rPr lang="en-IE" dirty="0" err="1" smtClean="0"/>
              <a:t>ceimiceacha</a:t>
            </a:r>
            <a:endParaRPr lang="en-IE" dirty="0" smtClean="0"/>
          </a:p>
          <a:p>
            <a:pPr marL="0" indent="0">
              <a:buNone/>
            </a:pPr>
            <a:r>
              <a:rPr lang="en-IE" dirty="0" smtClean="0"/>
              <a:t> </a:t>
            </a:r>
            <a:endParaRPr lang="en-IE" dirty="0"/>
          </a:p>
        </p:txBody>
      </p:sp>
      <p:pic>
        <p:nvPicPr>
          <p:cNvPr id="4098" name="Picture 2" descr="purple sulph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844824"/>
            <a:ext cx="273630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2279225">
            <a:off x="5580112" y="2420888"/>
            <a:ext cx="1152128"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099" name="Picture 3" descr="Root no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861048"/>
            <a:ext cx="3168352"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2028" y="5265204"/>
            <a:ext cx="4860032" cy="1015663"/>
          </a:xfrm>
          <a:prstGeom prst="rect">
            <a:avLst/>
          </a:prstGeom>
          <a:noFill/>
        </p:spPr>
        <p:txBody>
          <a:bodyPr wrap="square" rtlCol="0">
            <a:spAutoFit/>
          </a:bodyPr>
          <a:lstStyle/>
          <a:p>
            <a:r>
              <a:rPr lang="en-IE" sz="2000" dirty="0">
                <a:solidFill>
                  <a:srgbClr val="0070C0"/>
                </a:solidFill>
              </a:rPr>
              <a:t>Root nodules of </a:t>
            </a:r>
            <a:r>
              <a:rPr lang="en-IE" sz="2000" dirty="0" smtClean="0">
                <a:solidFill>
                  <a:srgbClr val="0070C0"/>
                </a:solidFill>
              </a:rPr>
              <a:t>legumes R</a:t>
            </a:r>
            <a:r>
              <a:rPr lang="en-IE" sz="2000" b="1" i="1" dirty="0" smtClean="0">
                <a:solidFill>
                  <a:srgbClr val="0070C0"/>
                </a:solidFill>
              </a:rPr>
              <a:t>hizobium</a:t>
            </a:r>
            <a:r>
              <a:rPr lang="en-IE" sz="2000" i="1" dirty="0">
                <a:solidFill>
                  <a:srgbClr val="0070C0"/>
                </a:solidFill>
              </a:rPr>
              <a:t> </a:t>
            </a:r>
            <a:r>
              <a:rPr lang="en-IE" sz="2000" dirty="0">
                <a:solidFill>
                  <a:srgbClr val="0070C0"/>
                </a:solidFill>
              </a:rPr>
              <a:t>bacteria,</a:t>
            </a:r>
            <a:br>
              <a:rPr lang="en-IE" sz="2000" dirty="0">
                <a:solidFill>
                  <a:srgbClr val="0070C0"/>
                </a:solidFill>
              </a:rPr>
            </a:br>
            <a:r>
              <a:rPr lang="en-IE" sz="2000" dirty="0">
                <a:solidFill>
                  <a:srgbClr val="0070C0"/>
                </a:solidFill>
              </a:rPr>
              <a:t>which are the symbiotic organisms that fix nitrogen.</a:t>
            </a:r>
          </a:p>
        </p:txBody>
      </p:sp>
      <p:sp>
        <p:nvSpPr>
          <p:cNvPr id="7" name="Right Arrow 6"/>
          <p:cNvSpPr/>
          <p:nvPr/>
        </p:nvSpPr>
        <p:spPr>
          <a:xfrm>
            <a:off x="4427984" y="5554189"/>
            <a:ext cx="1368152"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559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1221</Words>
  <Application>Microsoft Office PowerPoint</Application>
  <PresentationFormat>On-screen Show (4:3)</PresentationFormat>
  <Paragraphs>155</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Slide</vt:lpstr>
      <vt:lpstr>Cb. 21 Monera- na BAICTÉIR</vt:lpstr>
      <vt:lpstr>Cuspóirí léann:</vt:lpstr>
      <vt:lpstr>Struchtúr na Monera/bacteir:  </vt:lpstr>
      <vt:lpstr>PowerPoint Presentation</vt:lpstr>
      <vt:lpstr>Ríocht na Bactéir (Monera):</vt:lpstr>
      <vt:lpstr>PowerPoint Presentation</vt:lpstr>
      <vt:lpstr>PowerPoint Presentation</vt:lpstr>
      <vt:lpstr>Atáirgeadh sna Bacteir:   </vt:lpstr>
      <vt:lpstr>Cothú sna Baictéir</vt:lpstr>
      <vt:lpstr>Cothú sna Baictéir</vt:lpstr>
      <vt:lpstr>Toscaí le tionchar ar Fás na mbaictéar</vt:lpstr>
      <vt:lpstr>Bactéir Aneróbach (níl O₂ ag teastáil uatha) &amp; an Mars Rover </vt:lpstr>
      <vt:lpstr>PowerPoint Presentation</vt:lpstr>
      <vt:lpstr>PowerPoint Presentation</vt:lpstr>
      <vt:lpstr>Baictéir, Galar agus Antabheataigh</vt:lpstr>
      <vt:lpstr>Galair Díobhálacha:</vt:lpstr>
      <vt:lpstr>(b) Baictéir Tairbheach/maith:</vt:lpstr>
      <vt:lpstr>Antaibheataigh (AntiBiotics)</vt:lpstr>
      <vt:lpstr>PowerPoint Presentation</vt:lpstr>
      <vt:lpstr>Cuar Fás na mbaictéir </vt:lpstr>
      <vt:lpstr>Micribhitheolaíocht Tionsclaíochta </vt:lpstr>
      <vt:lpstr>Bithphróiseasáil</vt:lpstr>
      <vt:lpstr>Úsáidí do micrea-orgánaigh I Bithphrósáil </vt:lpstr>
      <vt:lpstr>PowerPoint Presentation</vt:lpstr>
      <vt:lpstr>Modh Leanúnach Sreabhach(Continuous Flow)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Muire</dc:creator>
  <cp:lastModifiedBy>Muire</cp:lastModifiedBy>
  <cp:revision>194</cp:revision>
  <dcterms:created xsi:type="dcterms:W3CDTF">2011-11-02T16:37:02Z</dcterms:created>
  <dcterms:modified xsi:type="dcterms:W3CDTF">2012-12-02T18:24:01Z</dcterms:modified>
</cp:coreProperties>
</file>