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65" r:id="rId4"/>
    <p:sldId id="266" r:id="rId5"/>
    <p:sldId id="263" r:id="rId6"/>
    <p:sldId id="264" r:id="rId7"/>
    <p:sldId id="267" r:id="rId8"/>
    <p:sldId id="262" r:id="rId9"/>
    <p:sldId id="268" r:id="rId10"/>
    <p:sldId id="269" r:id="rId11"/>
    <p:sldId id="272" r:id="rId12"/>
    <p:sldId id="291" r:id="rId13"/>
    <p:sldId id="270" r:id="rId14"/>
    <p:sldId id="271" r:id="rId15"/>
    <p:sldId id="273" r:id="rId16"/>
    <p:sldId id="274" r:id="rId17"/>
    <p:sldId id="275" r:id="rId18"/>
    <p:sldId id="276" r:id="rId19"/>
    <p:sldId id="279" r:id="rId20"/>
    <p:sldId id="277" r:id="rId21"/>
    <p:sldId id="278" r:id="rId22"/>
    <p:sldId id="280" r:id="rId23"/>
    <p:sldId id="281" r:id="rId24"/>
    <p:sldId id="292" r:id="rId25"/>
    <p:sldId id="293" r:id="rId26"/>
    <p:sldId id="283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60" r:id="rId3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8F5A5-48C6-4BCB-B0AC-8DB6C140BBF7}" type="datetimeFigureOut">
              <a:rPr lang="en-IE" smtClean="0"/>
              <a:t>22/01/2016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AC996-506C-47F4-908F-E9CD2DF7E08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7866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777E1-ACA8-45C9-AF08-527C0C42AF1A}" type="datetimeFigureOut">
              <a:rPr lang="en-IE" smtClean="0"/>
              <a:t>22/01/2016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01745-DBA2-4112-A7F0-147CA59B0E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1616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957D-91C3-4501-B338-132F3F3F4EAB}" type="datetime1">
              <a:rPr lang="en-IE" smtClean="0"/>
              <a:t>22/01/2016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368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EEE7-9A89-4970-99C2-FAD16F4226B4}" type="datetime1">
              <a:rPr lang="en-IE" smtClean="0"/>
              <a:t>22/01/2016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977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4E56-CE2D-4F01-A523-F954AC9A0766}" type="datetime1">
              <a:rPr lang="en-IE" smtClean="0"/>
              <a:t>22/01/2016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967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3B8D-D673-4A75-B0D1-6572ACF2A4EE}" type="datetime1">
              <a:rPr lang="en-IE" smtClean="0"/>
              <a:t>22/01/2016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603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DD95-EE7A-40FE-A1F4-52ACD8AD826D}" type="datetime1">
              <a:rPr lang="en-IE" smtClean="0"/>
              <a:t>22/01/2016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600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3F14-8A66-44BF-8FB0-40909C6CA997}" type="datetime1">
              <a:rPr lang="en-IE" smtClean="0"/>
              <a:t>22/01/2016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013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B102-7898-4B3C-BDCB-DF680F3FEAA1}" type="datetime1">
              <a:rPr lang="en-IE" smtClean="0"/>
              <a:t>22/01/2016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905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C45-FE79-4CC6-BDBE-4FA6FDC56E5C}" type="datetime1">
              <a:rPr lang="en-IE" smtClean="0"/>
              <a:t>22/01/2016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333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E38A-1B57-4FA3-A4AA-0EF8B6A15B99}" type="datetime1">
              <a:rPr lang="en-IE" smtClean="0"/>
              <a:t>22/01/2016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796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0868-EC90-4A08-A456-D7AA7FE55F13}" type="datetime1">
              <a:rPr lang="en-IE" smtClean="0"/>
              <a:t>22/01/2016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10471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F32DD-B0B3-4B3C-8B57-AB1D4695B0E1}" type="datetime1">
              <a:rPr lang="en-IE" smtClean="0"/>
              <a:t>22/01/2016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222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76DB8-2FC8-4E9C-8347-9263644B9D1F}" type="datetime1">
              <a:rPr lang="en-IE" smtClean="0"/>
              <a:t>22/01/2016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 smtClean="0"/>
              <a:t>Iníon Ní Chonchuir, Scoil Chaitríona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86E4E-56A7-4D32-983D-1B13DA4DAD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114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0zION8xjb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736" y="1268760"/>
            <a:ext cx="4254352" cy="1470025"/>
          </a:xfrm>
        </p:spPr>
        <p:txBody>
          <a:bodyPr>
            <a:normAutofit/>
          </a:bodyPr>
          <a:lstStyle/>
          <a:p>
            <a:pPr algn="l"/>
            <a:r>
              <a:rPr lang="en-IE" b="1" u="sng" dirty="0" err="1" smtClean="0">
                <a:solidFill>
                  <a:srgbClr val="FF0000"/>
                </a:solidFill>
              </a:rPr>
              <a:t>Cothú</a:t>
            </a:r>
            <a:r>
              <a:rPr lang="en-IE" b="1" u="sng" dirty="0" smtClean="0">
                <a:solidFill>
                  <a:srgbClr val="FF0000"/>
                </a:solidFill>
              </a:rPr>
              <a:t> (BIA)</a:t>
            </a:r>
            <a:br>
              <a:rPr lang="en-IE" b="1" u="sng" dirty="0" smtClean="0">
                <a:solidFill>
                  <a:srgbClr val="FF0000"/>
                </a:solidFill>
              </a:rPr>
            </a:br>
            <a:r>
              <a:rPr lang="en-IE" b="1" u="sng" dirty="0">
                <a:solidFill>
                  <a:srgbClr val="FF0000"/>
                </a:solidFill>
              </a:rPr>
              <a:t> </a:t>
            </a:r>
            <a:r>
              <a:rPr lang="en-IE" b="1" u="sng" dirty="0" smtClean="0">
                <a:solidFill>
                  <a:srgbClr val="FF0000"/>
                </a:solidFill>
              </a:rPr>
              <a:t>Caib.3</a:t>
            </a:r>
            <a:endParaRPr lang="en-IE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868" y="2780928"/>
            <a:ext cx="4968552" cy="2232248"/>
          </a:xfrm>
        </p:spPr>
        <p:txBody>
          <a:bodyPr>
            <a:normAutofit/>
          </a:bodyPr>
          <a:lstStyle/>
          <a:p>
            <a:pPr algn="l"/>
            <a:r>
              <a:rPr lang="en-IE" b="1" dirty="0" err="1" smtClean="0">
                <a:solidFill>
                  <a:srgbClr val="00B050"/>
                </a:solidFill>
              </a:rPr>
              <a:t>Cothú</a:t>
            </a:r>
            <a:r>
              <a:rPr lang="en-IE" dirty="0" smtClean="0">
                <a:solidFill>
                  <a:srgbClr val="00B050"/>
                </a:solidFill>
              </a:rPr>
              <a:t>- </a:t>
            </a:r>
            <a:r>
              <a:rPr lang="en-IE" sz="3500" dirty="0" smtClean="0">
                <a:solidFill>
                  <a:schemeClr val="tx1"/>
                </a:solidFill>
              </a:rPr>
              <a:t>an </a:t>
            </a:r>
            <a:r>
              <a:rPr lang="en-IE" sz="3500" dirty="0" err="1">
                <a:solidFill>
                  <a:schemeClr val="tx1"/>
                </a:solidFill>
              </a:rPr>
              <a:t>tslí</a:t>
            </a:r>
            <a:r>
              <a:rPr lang="en-IE" sz="3500" dirty="0">
                <a:solidFill>
                  <a:schemeClr val="tx1"/>
                </a:solidFill>
              </a:rPr>
              <a:t> </a:t>
            </a:r>
            <a:r>
              <a:rPr lang="en-IE" sz="3500" dirty="0" err="1">
                <a:solidFill>
                  <a:schemeClr val="tx1"/>
                </a:solidFill>
              </a:rPr>
              <a:t>ina</a:t>
            </a:r>
            <a:r>
              <a:rPr lang="en-IE" sz="3500" dirty="0">
                <a:solidFill>
                  <a:schemeClr val="tx1"/>
                </a:solidFill>
              </a:rPr>
              <a:t> </a:t>
            </a:r>
            <a:r>
              <a:rPr lang="en-IE" sz="3500" dirty="0" err="1">
                <a:solidFill>
                  <a:schemeClr val="tx1"/>
                </a:solidFill>
              </a:rPr>
              <a:t>bhfaigheann</a:t>
            </a:r>
            <a:r>
              <a:rPr lang="en-IE" sz="3500" dirty="0">
                <a:solidFill>
                  <a:schemeClr val="tx1"/>
                </a:solidFill>
              </a:rPr>
              <a:t> </a:t>
            </a:r>
            <a:r>
              <a:rPr lang="en-IE" sz="3500" dirty="0" smtClean="0">
                <a:solidFill>
                  <a:schemeClr val="tx1"/>
                </a:solidFill>
              </a:rPr>
              <a:t>&amp; </a:t>
            </a:r>
            <a:r>
              <a:rPr lang="en-IE" sz="3500" dirty="0" err="1" smtClean="0">
                <a:solidFill>
                  <a:schemeClr val="tx1"/>
                </a:solidFill>
              </a:rPr>
              <a:t>ina</a:t>
            </a:r>
            <a:r>
              <a:rPr lang="en-IE" sz="3500" dirty="0" smtClean="0">
                <a:solidFill>
                  <a:schemeClr val="tx1"/>
                </a:solidFill>
              </a:rPr>
              <a:t>             n-</a:t>
            </a:r>
            <a:r>
              <a:rPr lang="en-IE" sz="3500" dirty="0" err="1" smtClean="0">
                <a:solidFill>
                  <a:schemeClr val="tx1"/>
                </a:solidFill>
              </a:rPr>
              <a:t>úsáideann</a:t>
            </a:r>
            <a:r>
              <a:rPr lang="en-IE" sz="3500" dirty="0" smtClean="0">
                <a:solidFill>
                  <a:schemeClr val="tx1"/>
                </a:solidFill>
              </a:rPr>
              <a:t> </a:t>
            </a:r>
            <a:r>
              <a:rPr lang="en-IE" sz="3500" dirty="0" err="1" smtClean="0">
                <a:solidFill>
                  <a:schemeClr val="tx1"/>
                </a:solidFill>
              </a:rPr>
              <a:t>orgánaigh</a:t>
            </a:r>
            <a:r>
              <a:rPr lang="en-IE" sz="3500" dirty="0" smtClean="0">
                <a:solidFill>
                  <a:schemeClr val="tx1"/>
                </a:solidFill>
              </a:rPr>
              <a:t> </a:t>
            </a:r>
            <a:r>
              <a:rPr lang="en-IE" sz="3500" dirty="0">
                <a:solidFill>
                  <a:schemeClr val="tx1"/>
                </a:solidFill>
              </a:rPr>
              <a:t>a </a:t>
            </a:r>
            <a:r>
              <a:rPr lang="en-IE" sz="3500" dirty="0" err="1" smtClean="0">
                <a:solidFill>
                  <a:schemeClr val="tx1"/>
                </a:solidFill>
              </a:rPr>
              <a:t>chuid</a:t>
            </a:r>
            <a:r>
              <a:rPr lang="en-IE" sz="3500" dirty="0" smtClean="0">
                <a:solidFill>
                  <a:schemeClr val="tx1"/>
                </a:solidFill>
              </a:rPr>
              <a:t> </a:t>
            </a:r>
            <a:r>
              <a:rPr lang="en-IE" sz="3500" dirty="0" err="1" smtClean="0">
                <a:solidFill>
                  <a:schemeClr val="tx1"/>
                </a:solidFill>
              </a:rPr>
              <a:t>bia</a:t>
            </a:r>
            <a:r>
              <a:rPr lang="en-IE" sz="35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6" name="Picture 2" descr="http://books.gigaimg.com/avaxhome/6b/6b/000b6b6b_mediu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20688"/>
            <a:ext cx="331236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76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E" b="1" u="sng" dirty="0" smtClean="0">
                <a:solidFill>
                  <a:srgbClr val="FF0000"/>
                </a:solidFill>
              </a:rPr>
              <a:t>(c) </a:t>
            </a:r>
            <a:r>
              <a:rPr lang="en-IE" b="1" u="sng" dirty="0" err="1" smtClean="0">
                <a:solidFill>
                  <a:srgbClr val="FF0000"/>
                </a:solidFill>
              </a:rPr>
              <a:t>Polaisiúicrídí</a:t>
            </a:r>
            <a:r>
              <a:rPr lang="en-IE" b="1" u="sng" dirty="0" smtClean="0">
                <a:solidFill>
                  <a:srgbClr val="FF0000"/>
                </a:solidFill>
              </a:rPr>
              <a:t> 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616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ga-IE" b="1" u="sng" dirty="0" smtClean="0"/>
              <a:t>S</a:t>
            </a:r>
            <a:r>
              <a:rPr lang="en-IE" b="1" u="sng" dirty="0" err="1" smtClean="0"/>
              <a:t>truchtúr</a:t>
            </a:r>
            <a:r>
              <a:rPr lang="en-IE" dirty="0" smtClean="0"/>
              <a:t>: </a:t>
            </a:r>
            <a:r>
              <a:rPr lang="en-IE" dirty="0" err="1" smtClean="0"/>
              <a:t>slabhra</a:t>
            </a:r>
            <a:r>
              <a:rPr lang="en-IE" dirty="0" smtClean="0"/>
              <a:t> </a:t>
            </a:r>
            <a:r>
              <a:rPr lang="en-IE" dirty="0" err="1" smtClean="0"/>
              <a:t>mona</a:t>
            </a:r>
            <a:r>
              <a:rPr lang="ga-IE" dirty="0" smtClean="0"/>
              <a:t>i</a:t>
            </a:r>
            <a:r>
              <a:rPr lang="en-IE" dirty="0" err="1" smtClean="0"/>
              <a:t>siúicrídí</a:t>
            </a:r>
            <a:r>
              <a:rPr lang="en-IE" dirty="0" smtClean="0"/>
              <a:t> </a:t>
            </a:r>
            <a:r>
              <a:rPr lang="en-IE" dirty="0" err="1"/>
              <a:t>nasctha</a:t>
            </a:r>
            <a:r>
              <a:rPr lang="en-IE" dirty="0"/>
              <a:t> le </a:t>
            </a:r>
            <a:r>
              <a:rPr lang="en-IE" dirty="0" err="1" smtClean="0"/>
              <a:t>chéile</a:t>
            </a:r>
            <a:endParaRPr lang="en-IE" dirty="0" smtClean="0"/>
          </a:p>
          <a:p>
            <a:pPr marL="0" indent="0">
              <a:buNone/>
            </a:pPr>
            <a:r>
              <a:rPr lang="en-IE" b="1" u="sng" dirty="0" smtClean="0"/>
              <a:t>Blas:</a:t>
            </a:r>
            <a:r>
              <a:rPr lang="en-IE" dirty="0" smtClean="0"/>
              <a:t>  </a:t>
            </a:r>
            <a:r>
              <a:rPr lang="en-IE" dirty="0" err="1" smtClean="0"/>
              <a:t>Níl</a:t>
            </a:r>
            <a:r>
              <a:rPr lang="en-IE" dirty="0" smtClean="0"/>
              <a:t> </a:t>
            </a:r>
            <a:r>
              <a:rPr lang="en-IE" dirty="0" err="1" smtClean="0"/>
              <a:t>siad</a:t>
            </a:r>
            <a:r>
              <a:rPr lang="en-IE" dirty="0" smtClean="0"/>
              <a:t> </a:t>
            </a:r>
            <a:r>
              <a:rPr lang="en-IE" dirty="0" err="1" smtClean="0"/>
              <a:t>milis</a:t>
            </a:r>
            <a:r>
              <a:rPr lang="en-IE" dirty="0" smtClean="0"/>
              <a:t> &amp; </a:t>
            </a:r>
            <a:r>
              <a:rPr lang="en-IE" dirty="0" err="1" smtClean="0"/>
              <a:t>tá</a:t>
            </a:r>
            <a:r>
              <a:rPr lang="en-IE" dirty="0" smtClean="0"/>
              <a:t> </a:t>
            </a:r>
            <a:r>
              <a:rPr lang="en-IE" dirty="0" err="1" smtClean="0"/>
              <a:t>siad</a:t>
            </a:r>
            <a:r>
              <a:rPr lang="en-IE" dirty="0" smtClean="0"/>
              <a:t> </a:t>
            </a:r>
            <a:r>
              <a:rPr lang="en-IE" dirty="0" smtClean="0"/>
              <a:t>dot</a:t>
            </a:r>
            <a:r>
              <a:rPr lang="ga-IE" dirty="0" smtClean="0"/>
              <a:t>h</a:t>
            </a:r>
            <a:r>
              <a:rPr lang="en-IE" dirty="0" err="1" smtClean="0"/>
              <a:t>uaslaghta</a:t>
            </a:r>
            <a:r>
              <a:rPr lang="en-IE" dirty="0" smtClean="0"/>
              <a:t> </a:t>
            </a:r>
            <a:r>
              <a:rPr lang="en-IE" dirty="0" smtClean="0"/>
              <a:t>in </a:t>
            </a:r>
            <a:r>
              <a:rPr lang="en-IE" dirty="0" err="1" smtClean="0"/>
              <a:t>uisce</a:t>
            </a:r>
            <a:endParaRPr lang="en-IE" dirty="0" smtClean="0"/>
          </a:p>
          <a:p>
            <a:pPr marL="0" indent="0">
              <a:buNone/>
            </a:pPr>
            <a:r>
              <a:rPr lang="en-IE" b="1" u="sng" dirty="0" smtClean="0"/>
              <a:t>2 </a:t>
            </a:r>
            <a:r>
              <a:rPr lang="en-IE" b="1" u="sng" dirty="0" smtClean="0"/>
              <a:t>S</a:t>
            </a:r>
            <a:r>
              <a:rPr lang="ga-IE" b="1" u="sng" dirty="0" smtClean="0"/>
              <a:t>h</a:t>
            </a:r>
            <a:r>
              <a:rPr lang="en-IE" b="1" u="sng" dirty="0" err="1" smtClean="0"/>
              <a:t>aghas</a:t>
            </a:r>
            <a:r>
              <a:rPr lang="en-IE" b="1" u="sng" dirty="0" smtClean="0"/>
              <a:t>:  </a:t>
            </a:r>
            <a:r>
              <a:rPr lang="en-IE" dirty="0" smtClean="0"/>
              <a:t> De </a:t>
            </a:r>
            <a:r>
              <a:rPr lang="en-IE" dirty="0" err="1" smtClean="0"/>
              <a:t>réir</a:t>
            </a:r>
            <a:r>
              <a:rPr lang="en-IE" dirty="0" smtClean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ga-IE" dirty="0" err="1" smtClean="0"/>
              <a:t>bhf</a:t>
            </a:r>
            <a:r>
              <a:rPr lang="en-IE" dirty="0" err="1" smtClean="0"/>
              <a:t>eidhmeanna</a:t>
            </a:r>
            <a:r>
              <a:rPr lang="en-IE" dirty="0" smtClean="0"/>
              <a:t> </a:t>
            </a:r>
            <a:r>
              <a:rPr lang="en-IE" dirty="0"/>
              <a:t>a </a:t>
            </a:r>
            <a:r>
              <a:rPr lang="en-IE" dirty="0" err="1"/>
              <a:t>bhíonn</a:t>
            </a:r>
            <a:r>
              <a:rPr lang="en-IE" dirty="0"/>
              <a:t> </a:t>
            </a:r>
            <a:r>
              <a:rPr lang="en-IE" dirty="0" err="1" smtClean="0"/>
              <a:t>acu</a:t>
            </a:r>
            <a:r>
              <a:rPr lang="en-IE" dirty="0" smtClean="0"/>
              <a:t>:</a:t>
            </a:r>
          </a:p>
          <a:p>
            <a:pPr marL="0" indent="0">
              <a:buNone/>
            </a:pPr>
            <a:endParaRPr lang="en-IE" dirty="0" smtClean="0"/>
          </a:p>
          <a:p>
            <a:pPr marL="514350" indent="-514350">
              <a:buAutoNum type="alphaLcParenBoth"/>
            </a:pPr>
            <a:r>
              <a:rPr lang="ga-IE" b="1" dirty="0" err="1" smtClean="0">
                <a:solidFill>
                  <a:srgbClr val="0070C0"/>
                </a:solidFill>
              </a:rPr>
              <a:t>Polaisiúicrídí</a:t>
            </a:r>
            <a:r>
              <a:rPr lang="ga-IE" b="1" dirty="0" smtClean="0">
                <a:solidFill>
                  <a:srgbClr val="0070C0"/>
                </a:solidFill>
              </a:rPr>
              <a:t> S</a:t>
            </a:r>
            <a:r>
              <a:rPr lang="en-IE" b="1" dirty="0" err="1" smtClean="0">
                <a:solidFill>
                  <a:srgbClr val="0070C0"/>
                </a:solidFill>
              </a:rPr>
              <a:t>tórá</a:t>
            </a:r>
            <a:r>
              <a:rPr lang="ga-IE" b="1" dirty="0" err="1" smtClean="0">
                <a:solidFill>
                  <a:srgbClr val="0070C0"/>
                </a:solidFill>
              </a:rPr>
              <a:t>la</a:t>
            </a:r>
            <a:r>
              <a:rPr lang="ga-IE" b="1" dirty="0" smtClean="0">
                <a:solidFill>
                  <a:srgbClr val="0070C0"/>
                </a:solidFill>
              </a:rPr>
              <a:t> </a:t>
            </a:r>
            <a:r>
              <a:rPr lang="en-IE" b="1" dirty="0" smtClean="0">
                <a:solidFill>
                  <a:srgbClr val="0070C0"/>
                </a:solidFill>
              </a:rPr>
              <a:t>-  </a:t>
            </a:r>
            <a:r>
              <a:rPr lang="en-IE" b="1" dirty="0" err="1" smtClean="0">
                <a:solidFill>
                  <a:srgbClr val="0070C0"/>
                </a:solidFill>
              </a:rPr>
              <a:t>Stáirse</a:t>
            </a:r>
            <a:r>
              <a:rPr lang="en-IE" b="1" dirty="0" smtClean="0">
                <a:solidFill>
                  <a:srgbClr val="0070C0"/>
                </a:solidFill>
              </a:rPr>
              <a:t> &amp; </a:t>
            </a:r>
            <a:r>
              <a:rPr lang="en-IE" b="1" dirty="0" err="1" smtClean="0">
                <a:solidFill>
                  <a:srgbClr val="0070C0"/>
                </a:solidFill>
              </a:rPr>
              <a:t>Glicigin</a:t>
            </a:r>
            <a:r>
              <a:rPr lang="en-IE" b="1" dirty="0">
                <a:solidFill>
                  <a:srgbClr val="0070C0"/>
                </a:solidFill>
              </a:rPr>
              <a:t>. </a:t>
            </a:r>
            <a:endParaRPr lang="en-IE" b="1" dirty="0" smtClean="0">
              <a:solidFill>
                <a:srgbClr val="0070C0"/>
              </a:solidFill>
            </a:endParaRPr>
          </a:p>
          <a:p>
            <a:r>
              <a:rPr lang="en-IE" b="1" dirty="0" err="1" smtClean="0">
                <a:solidFill>
                  <a:srgbClr val="00B050"/>
                </a:solidFill>
              </a:rPr>
              <a:t>Stáirse</a:t>
            </a:r>
            <a:r>
              <a:rPr lang="en-IE" b="1" dirty="0" smtClean="0">
                <a:solidFill>
                  <a:srgbClr val="00B050"/>
                </a:solidFill>
              </a:rPr>
              <a:t>: </a:t>
            </a:r>
            <a:r>
              <a:rPr lang="en-IE" dirty="0" smtClean="0"/>
              <a:t>an </a:t>
            </a:r>
            <a:r>
              <a:rPr lang="en-IE" dirty="0" err="1" smtClean="0"/>
              <a:t>stór</a:t>
            </a:r>
            <a:r>
              <a:rPr lang="en-IE" dirty="0" smtClean="0"/>
              <a:t> </a:t>
            </a:r>
            <a:r>
              <a:rPr lang="en-IE" dirty="0" err="1" smtClean="0"/>
              <a:t>bia</a:t>
            </a:r>
            <a:r>
              <a:rPr lang="en-IE" dirty="0" smtClean="0"/>
              <a:t> </a:t>
            </a:r>
            <a:r>
              <a:rPr lang="en-IE" dirty="0" err="1" smtClean="0"/>
              <a:t>i</a:t>
            </a:r>
            <a:r>
              <a:rPr lang="en-IE" dirty="0" smtClean="0"/>
              <a:t> </a:t>
            </a:r>
            <a:r>
              <a:rPr lang="ga-IE" dirty="0" smtClean="0"/>
              <a:t>g</a:t>
            </a:r>
            <a:r>
              <a:rPr lang="en-IE" dirty="0" err="1" smtClean="0"/>
              <a:t>cealla</a:t>
            </a:r>
            <a:r>
              <a:rPr lang="en-IE" dirty="0" smtClean="0"/>
              <a:t> </a:t>
            </a:r>
            <a:r>
              <a:rPr lang="en-IE" b="1" dirty="0" err="1">
                <a:solidFill>
                  <a:srgbClr val="00B050"/>
                </a:solidFill>
              </a:rPr>
              <a:t>plandaí</a:t>
            </a:r>
            <a:r>
              <a:rPr lang="en-IE" b="1" dirty="0">
                <a:solidFill>
                  <a:srgbClr val="00B050"/>
                </a:solidFill>
              </a:rPr>
              <a:t>.</a:t>
            </a:r>
            <a:r>
              <a:rPr lang="en-IE" dirty="0"/>
              <a:t> </a:t>
            </a:r>
            <a:endParaRPr lang="en-IE" dirty="0" smtClean="0"/>
          </a:p>
          <a:p>
            <a:r>
              <a:rPr lang="en-IE" b="1" dirty="0" err="1" smtClean="0">
                <a:solidFill>
                  <a:srgbClr val="00B050"/>
                </a:solidFill>
              </a:rPr>
              <a:t>Glicigin</a:t>
            </a:r>
            <a:r>
              <a:rPr lang="en-IE" b="1" dirty="0" smtClean="0">
                <a:solidFill>
                  <a:srgbClr val="00B050"/>
                </a:solidFill>
              </a:rPr>
              <a:t>: </a:t>
            </a:r>
            <a:r>
              <a:rPr lang="en-IE" dirty="0" smtClean="0"/>
              <a:t>an </a:t>
            </a:r>
            <a:r>
              <a:rPr lang="en-IE" dirty="0" err="1" smtClean="0"/>
              <a:t>stór</a:t>
            </a:r>
            <a:r>
              <a:rPr lang="en-IE" dirty="0" smtClean="0"/>
              <a:t> </a:t>
            </a:r>
            <a:r>
              <a:rPr lang="en-IE" dirty="0" err="1" smtClean="0"/>
              <a:t>carbaihiodráit</a:t>
            </a:r>
            <a:r>
              <a:rPr lang="ga-IE" dirty="0" smtClean="0"/>
              <a:t>í</a:t>
            </a:r>
            <a:r>
              <a:rPr lang="en-IE" dirty="0" smtClean="0"/>
              <a:t> </a:t>
            </a:r>
            <a:r>
              <a:rPr lang="en-IE" dirty="0" smtClean="0"/>
              <a:t>in</a:t>
            </a:r>
            <a:r>
              <a:rPr lang="en-IE" b="1" dirty="0" smtClean="0">
                <a:solidFill>
                  <a:srgbClr val="00B050"/>
                </a:solidFill>
              </a:rPr>
              <a:t> </a:t>
            </a:r>
            <a:r>
              <a:rPr lang="en-IE" b="1" dirty="0" err="1" smtClean="0">
                <a:solidFill>
                  <a:srgbClr val="00B050"/>
                </a:solidFill>
              </a:rPr>
              <a:t>ainmhí</a:t>
            </a:r>
            <a:r>
              <a:rPr lang="en-IE" dirty="0" smtClean="0"/>
              <a:t>. </a:t>
            </a:r>
            <a:r>
              <a:rPr lang="en-IE" dirty="0" smtClean="0"/>
              <a:t>Mu</a:t>
            </a:r>
            <a:r>
              <a:rPr lang="ga-IE" dirty="0" smtClean="0"/>
              <a:t>r</a:t>
            </a:r>
            <a:r>
              <a:rPr lang="en-IE" dirty="0" smtClean="0"/>
              <a:t>a </a:t>
            </a:r>
            <a:r>
              <a:rPr lang="en-IE" dirty="0" err="1" smtClean="0"/>
              <a:t>bhfuil</a:t>
            </a:r>
            <a:r>
              <a:rPr lang="en-IE" dirty="0" smtClean="0"/>
              <a:t> </a:t>
            </a:r>
            <a:r>
              <a:rPr lang="en-IE" dirty="0" err="1" smtClean="0"/>
              <a:t>glúcós</a:t>
            </a:r>
            <a:r>
              <a:rPr lang="en-IE" dirty="0" smtClean="0"/>
              <a:t> ag </a:t>
            </a:r>
            <a:r>
              <a:rPr lang="en-IE" dirty="0" err="1" smtClean="0"/>
              <a:t>teastáil</a:t>
            </a:r>
            <a:r>
              <a:rPr lang="en-IE" dirty="0" smtClean="0"/>
              <a:t> </a:t>
            </a:r>
            <a:r>
              <a:rPr lang="ga-IE" dirty="0" smtClean="0"/>
              <a:t>ó</a:t>
            </a:r>
            <a:r>
              <a:rPr lang="en-IE" dirty="0" smtClean="0"/>
              <a:t>n </a:t>
            </a:r>
            <a:r>
              <a:rPr lang="en-IE" dirty="0" err="1" smtClean="0"/>
              <a:t>orgána</a:t>
            </a:r>
            <a:r>
              <a:rPr lang="ga-IE" dirty="0" smtClean="0"/>
              <a:t>c</a:t>
            </a:r>
            <a:r>
              <a:rPr lang="en-IE" dirty="0" smtClean="0"/>
              <a:t>h</a:t>
            </a:r>
            <a:r>
              <a:rPr lang="ga-IE" dirty="0" smtClean="0"/>
              <a:t>,</a:t>
            </a:r>
            <a:r>
              <a:rPr lang="en-IE" dirty="0" smtClean="0"/>
              <a:t> l</a:t>
            </a:r>
            <a:r>
              <a:rPr lang="ga-IE" dirty="0" smtClean="0"/>
              <a:t>í</a:t>
            </a:r>
            <a:r>
              <a:rPr lang="en-IE" dirty="0" err="1" smtClean="0"/>
              <a:t>onann</a:t>
            </a:r>
            <a:r>
              <a:rPr lang="en-IE" dirty="0" smtClean="0"/>
              <a:t> </a:t>
            </a:r>
            <a:r>
              <a:rPr lang="en-IE" dirty="0" err="1" smtClean="0"/>
              <a:t>sé</a:t>
            </a:r>
            <a:r>
              <a:rPr lang="en-IE" dirty="0" smtClean="0"/>
              <a:t> an </a:t>
            </a:r>
            <a:r>
              <a:rPr lang="en-IE" dirty="0" err="1" smtClean="0"/>
              <a:t>stór</a:t>
            </a:r>
            <a:r>
              <a:rPr lang="en-IE" dirty="0" smtClean="0"/>
              <a:t> </a:t>
            </a:r>
            <a:r>
              <a:rPr lang="en-IE" dirty="0" err="1" smtClean="0"/>
              <a:t>glicigin</a:t>
            </a:r>
            <a:r>
              <a:rPr lang="en-IE" dirty="0" smtClean="0"/>
              <a:t> </a:t>
            </a:r>
            <a:r>
              <a:rPr lang="en-IE" dirty="0" err="1" smtClean="0"/>
              <a:t>sna</a:t>
            </a:r>
            <a:r>
              <a:rPr lang="en-IE" dirty="0" smtClean="0"/>
              <a:t> </a:t>
            </a:r>
            <a:r>
              <a:rPr lang="en-IE" dirty="0" err="1" smtClean="0">
                <a:solidFill>
                  <a:srgbClr val="FF0066"/>
                </a:solidFill>
              </a:rPr>
              <a:t>Matá</a:t>
            </a:r>
            <a:r>
              <a:rPr lang="ga-IE" dirty="0" smtClean="0">
                <a:solidFill>
                  <a:srgbClr val="FF0066"/>
                </a:solidFill>
              </a:rPr>
              <a:t>i</a:t>
            </a:r>
            <a:r>
              <a:rPr lang="en-IE" dirty="0" smtClean="0">
                <a:solidFill>
                  <a:srgbClr val="FF0066"/>
                </a:solidFill>
              </a:rPr>
              <a:t>n</a:t>
            </a:r>
            <a:r>
              <a:rPr lang="en-IE" dirty="0" smtClean="0">
                <a:solidFill>
                  <a:srgbClr val="FF0066"/>
                </a:solidFill>
              </a:rPr>
              <a:t>, </a:t>
            </a:r>
            <a:r>
              <a:rPr lang="ga-IE" dirty="0" smtClean="0">
                <a:solidFill>
                  <a:srgbClr val="FF0066"/>
                </a:solidFill>
              </a:rPr>
              <a:t>s</a:t>
            </a:r>
            <a:r>
              <a:rPr lang="en-IE" dirty="0" smtClean="0">
                <a:solidFill>
                  <a:srgbClr val="FF0066"/>
                </a:solidFill>
              </a:rPr>
              <a:t>an Ae </a:t>
            </a:r>
            <a:r>
              <a:rPr lang="en-IE" dirty="0" smtClean="0">
                <a:solidFill>
                  <a:srgbClr val="FF0066"/>
                </a:solidFill>
              </a:rPr>
              <a:t>&amp; </a:t>
            </a:r>
            <a:r>
              <a:rPr lang="ga-IE" dirty="0" smtClean="0">
                <a:solidFill>
                  <a:srgbClr val="FF0066"/>
                </a:solidFill>
              </a:rPr>
              <a:t>san</a:t>
            </a:r>
            <a:r>
              <a:rPr lang="en-IE" dirty="0" smtClean="0">
                <a:solidFill>
                  <a:srgbClr val="FF0066"/>
                </a:solidFill>
              </a:rPr>
              <a:t> </a:t>
            </a:r>
            <a:r>
              <a:rPr lang="ga-IE" dirty="0" smtClean="0">
                <a:solidFill>
                  <a:srgbClr val="FF0066"/>
                </a:solidFill>
              </a:rPr>
              <a:t>I</a:t>
            </a:r>
            <a:r>
              <a:rPr lang="en-IE" dirty="0" err="1" smtClean="0">
                <a:solidFill>
                  <a:srgbClr val="FF0066"/>
                </a:solidFill>
              </a:rPr>
              <a:t>nchinn</a:t>
            </a:r>
            <a:r>
              <a:rPr lang="en-IE" dirty="0" smtClean="0"/>
              <a:t>.</a:t>
            </a: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(</a:t>
            </a:r>
            <a:r>
              <a:rPr lang="en-IE" dirty="0" err="1" smtClean="0"/>
              <a:t>Nuair</a:t>
            </a:r>
            <a:r>
              <a:rPr lang="en-IE" dirty="0" smtClean="0"/>
              <a:t> </a:t>
            </a:r>
            <a:r>
              <a:rPr lang="en-IE" dirty="0" err="1" smtClean="0"/>
              <a:t>atá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stó</a:t>
            </a:r>
            <a:r>
              <a:rPr lang="ga-IE" dirty="0" err="1" smtClean="0"/>
              <a:t>rtha</a:t>
            </a:r>
            <a:r>
              <a:rPr lang="en-IE" dirty="0" smtClean="0"/>
              <a:t> </a:t>
            </a:r>
            <a:r>
              <a:rPr lang="en-IE" dirty="0" err="1" smtClean="0"/>
              <a:t>seo</a:t>
            </a:r>
            <a:r>
              <a:rPr lang="en-IE" dirty="0" smtClean="0"/>
              <a:t> </a:t>
            </a:r>
            <a:r>
              <a:rPr lang="en-IE" dirty="0" err="1" smtClean="0"/>
              <a:t>lán</a:t>
            </a:r>
            <a:r>
              <a:rPr lang="ga-IE" dirty="0" smtClean="0"/>
              <a:t>,</a:t>
            </a:r>
            <a:r>
              <a:rPr lang="en-IE" dirty="0" smtClean="0"/>
              <a:t> </a:t>
            </a:r>
            <a:r>
              <a:rPr lang="en-IE" dirty="0" err="1" smtClean="0"/>
              <a:t>stóráilt</a:t>
            </a:r>
            <a:r>
              <a:rPr lang="ga-IE" dirty="0" smtClean="0"/>
              <a:t>e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dirty="0" err="1" smtClean="0"/>
              <a:t>aon</a:t>
            </a:r>
            <a:r>
              <a:rPr lang="en-IE" dirty="0" smtClean="0"/>
              <a:t> </a:t>
            </a:r>
            <a:r>
              <a:rPr lang="en-IE" dirty="0" smtClean="0"/>
              <a:t>g</a:t>
            </a:r>
            <a:r>
              <a:rPr lang="ga-IE" dirty="0" smtClean="0"/>
              <a:t>h</a:t>
            </a:r>
            <a:r>
              <a:rPr lang="en-IE" dirty="0" err="1" smtClean="0"/>
              <a:t>lúcós</a:t>
            </a:r>
            <a:r>
              <a:rPr lang="en-IE" dirty="0" smtClean="0"/>
              <a:t> </a:t>
            </a:r>
            <a:r>
              <a:rPr lang="en-IE" dirty="0" err="1" smtClean="0"/>
              <a:t>breis</a:t>
            </a:r>
            <a:r>
              <a:rPr lang="ga-IE" dirty="0" smtClean="0"/>
              <a:t>e</a:t>
            </a:r>
            <a:r>
              <a:rPr lang="en-IE" dirty="0" smtClean="0"/>
              <a:t> </a:t>
            </a:r>
            <a:r>
              <a:rPr lang="en-IE" dirty="0" smtClean="0"/>
              <a:t>mar s</a:t>
            </a:r>
            <a:r>
              <a:rPr lang="ga-IE" dirty="0" smtClean="0"/>
              <a:t>h</a:t>
            </a:r>
            <a:r>
              <a:rPr lang="en-IE" dirty="0" err="1" smtClean="0"/>
              <a:t>aill</a:t>
            </a:r>
            <a:r>
              <a:rPr lang="en-IE" dirty="0" smtClean="0"/>
              <a:t> </a:t>
            </a:r>
            <a:r>
              <a:rPr lang="en-IE" dirty="0" err="1" smtClean="0"/>
              <a:t>faoin</a:t>
            </a:r>
            <a:r>
              <a:rPr lang="en-IE" dirty="0" smtClean="0"/>
              <a:t> </a:t>
            </a:r>
            <a:r>
              <a:rPr lang="ga-IE" dirty="0" smtClean="0"/>
              <a:t>g</a:t>
            </a:r>
            <a:r>
              <a:rPr lang="en-IE" dirty="0" err="1" smtClean="0"/>
              <a:t>craiceann</a:t>
            </a:r>
            <a:r>
              <a:rPr lang="en-IE" dirty="0" smtClean="0"/>
              <a:t>.)</a:t>
            </a:r>
            <a:endParaRPr lang="en-IE" dirty="0"/>
          </a:p>
          <a:p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10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95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1" y="0"/>
            <a:ext cx="9140489" cy="1045023"/>
          </a:xfrm>
        </p:spPr>
        <p:txBody>
          <a:bodyPr/>
          <a:lstStyle/>
          <a:p>
            <a:pPr algn="l"/>
            <a:r>
              <a:rPr lang="en-IE" b="1" dirty="0" err="1" smtClean="0"/>
              <a:t>Polaisiú</a:t>
            </a:r>
            <a:r>
              <a:rPr lang="ga-IE" b="1" dirty="0" smtClean="0"/>
              <a:t>i</a:t>
            </a:r>
            <a:r>
              <a:rPr lang="en-IE" b="1" dirty="0" err="1" smtClean="0"/>
              <a:t>crídí</a:t>
            </a:r>
            <a:r>
              <a:rPr lang="en-IE" b="1" dirty="0" smtClean="0"/>
              <a:t> </a:t>
            </a:r>
            <a:r>
              <a:rPr lang="en-IE" b="1" dirty="0" err="1" smtClean="0"/>
              <a:t>Stóráil</a:t>
            </a:r>
            <a:r>
              <a:rPr lang="en-IE" b="1" dirty="0" smtClean="0"/>
              <a:t> </a:t>
            </a:r>
            <a:r>
              <a:rPr lang="en-IE" b="1" dirty="0" err="1" smtClean="0"/>
              <a:t>ainmhí</a:t>
            </a:r>
            <a:r>
              <a:rPr lang="en-IE" b="1" dirty="0" smtClean="0"/>
              <a:t>: </a:t>
            </a:r>
            <a:r>
              <a:rPr lang="en-IE" b="1" dirty="0" err="1" smtClean="0"/>
              <a:t>Glicigin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3466728" cy="3417243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13314" name="Picture 2" descr="http://www.extension.iastate.edu/nutrition/sport/images/gluc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56895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919604"/>
            <a:ext cx="896448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3200" b="1" dirty="0" err="1" smtClean="0"/>
              <a:t>Rial</a:t>
            </a:r>
            <a:r>
              <a:rPr lang="ga-IE" sz="3200" b="1" dirty="0" smtClean="0"/>
              <a:t>a</a:t>
            </a:r>
            <a:r>
              <a:rPr lang="en-IE" sz="3200" b="1" dirty="0" err="1" smtClean="0"/>
              <a:t>íonn</a:t>
            </a:r>
            <a:r>
              <a:rPr lang="en-IE" sz="3200" b="1" dirty="0" smtClean="0"/>
              <a:t> </a:t>
            </a:r>
            <a:r>
              <a:rPr lang="en-IE" sz="3200" b="1" dirty="0" smtClean="0"/>
              <a:t>an </a:t>
            </a:r>
            <a:r>
              <a:rPr lang="en-IE" sz="3200" b="1" dirty="0" err="1" smtClean="0"/>
              <a:t>horm</a:t>
            </a:r>
            <a:r>
              <a:rPr lang="ga-IE" sz="3200" b="1" dirty="0" smtClean="0"/>
              <a:t>ó</a:t>
            </a:r>
            <a:r>
              <a:rPr lang="en-IE" sz="3200" b="1" dirty="0" smtClean="0"/>
              <a:t>n </a:t>
            </a:r>
            <a:r>
              <a:rPr lang="en-IE" sz="3200" b="1" dirty="0" err="1" smtClean="0"/>
              <a:t>Inslin</a:t>
            </a:r>
            <a:r>
              <a:rPr lang="en-IE" sz="3200" b="1" dirty="0" smtClean="0"/>
              <a:t> </a:t>
            </a:r>
            <a:r>
              <a:rPr lang="en-IE" sz="3200" b="1" dirty="0" err="1" smtClean="0"/>
              <a:t>ionsú</a:t>
            </a:r>
            <a:r>
              <a:rPr lang="en-IE" sz="3200" b="1" dirty="0" smtClean="0"/>
              <a:t> </a:t>
            </a:r>
            <a:r>
              <a:rPr lang="ga-IE" sz="3200" b="1" dirty="0" smtClean="0"/>
              <a:t>g</a:t>
            </a:r>
            <a:r>
              <a:rPr lang="en-IE" sz="3200" b="1" dirty="0" err="1" smtClean="0"/>
              <a:t>lúcó</a:t>
            </a:r>
            <a:r>
              <a:rPr lang="ga-IE" sz="3200" b="1" dirty="0" smtClean="0"/>
              <a:t>i</a:t>
            </a:r>
            <a:r>
              <a:rPr lang="en-IE" sz="3200" b="1" dirty="0" smtClean="0"/>
              <a:t>s </a:t>
            </a:r>
            <a:r>
              <a:rPr lang="en-IE" sz="3200" b="1" dirty="0" err="1" smtClean="0"/>
              <a:t>sna</a:t>
            </a:r>
            <a:r>
              <a:rPr lang="en-IE" sz="3200" b="1" dirty="0" smtClean="0"/>
              <a:t> </a:t>
            </a:r>
            <a:r>
              <a:rPr lang="en-IE" sz="3200" b="1" dirty="0" err="1" smtClean="0"/>
              <a:t>cealla</a:t>
            </a:r>
            <a:r>
              <a:rPr lang="en-IE" sz="3200" b="1" dirty="0" smtClean="0"/>
              <a:t>. </a:t>
            </a:r>
            <a:endParaRPr lang="en-IE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76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074" name="Picture 2" descr="http://www.moregruel.net/wp-content/uploads/2012/06/glycog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220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n-IE" b="1" u="sng" dirty="0" smtClean="0">
                <a:solidFill>
                  <a:srgbClr val="FF0000"/>
                </a:solidFill>
              </a:rPr>
              <a:t>3. </a:t>
            </a:r>
            <a:r>
              <a:rPr lang="en-IE" b="1" u="sng" dirty="0" err="1" smtClean="0">
                <a:solidFill>
                  <a:srgbClr val="FF0000"/>
                </a:solidFill>
              </a:rPr>
              <a:t>Polaisiúicrídí</a:t>
            </a:r>
            <a:r>
              <a:rPr lang="en-IE" b="1" u="sng" dirty="0" smtClean="0">
                <a:solidFill>
                  <a:srgbClr val="FF0000"/>
                </a:solidFill>
              </a:rPr>
              <a:t> </a:t>
            </a:r>
            <a:r>
              <a:rPr lang="en-IE" b="1" u="sng" dirty="0" err="1" smtClean="0">
                <a:solidFill>
                  <a:srgbClr val="FF0000"/>
                </a:solidFill>
              </a:rPr>
              <a:t>struchtúrach</a:t>
            </a:r>
            <a:r>
              <a:rPr lang="ga-IE" b="1" u="sng" dirty="0" smtClean="0">
                <a:solidFill>
                  <a:srgbClr val="FF0000"/>
                </a:solidFill>
              </a:rPr>
              <a:t>a</a:t>
            </a:r>
            <a:r>
              <a:rPr lang="en-IE" b="1" u="sng" dirty="0" smtClean="0">
                <a:solidFill>
                  <a:srgbClr val="FF0000"/>
                </a:solidFill>
              </a:rPr>
              <a:t> 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3" y="1052736"/>
            <a:ext cx="8784976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dirty="0" smtClean="0">
                <a:solidFill>
                  <a:srgbClr val="0070C0"/>
                </a:solidFill>
              </a:rPr>
              <a:t>(b) </a:t>
            </a:r>
            <a:r>
              <a:rPr lang="ga-IE" b="1" dirty="0" err="1" smtClean="0">
                <a:solidFill>
                  <a:srgbClr val="0070C0"/>
                </a:solidFill>
              </a:rPr>
              <a:t>Polaisiúicrídí</a:t>
            </a:r>
            <a:r>
              <a:rPr lang="ga-IE" b="1" dirty="0" smtClean="0">
                <a:solidFill>
                  <a:srgbClr val="0070C0"/>
                </a:solidFill>
              </a:rPr>
              <a:t> S</a:t>
            </a:r>
            <a:r>
              <a:rPr lang="en-IE" b="1" dirty="0" err="1" smtClean="0">
                <a:solidFill>
                  <a:srgbClr val="0070C0"/>
                </a:solidFill>
              </a:rPr>
              <a:t>truchtúrach</a:t>
            </a:r>
            <a:r>
              <a:rPr lang="ga-IE" b="1" dirty="0" smtClean="0">
                <a:solidFill>
                  <a:srgbClr val="0070C0"/>
                </a:solidFill>
              </a:rPr>
              <a:t>a</a:t>
            </a:r>
            <a:r>
              <a:rPr lang="en-IE" b="1" dirty="0" smtClean="0">
                <a:solidFill>
                  <a:srgbClr val="0070C0"/>
                </a:solidFill>
              </a:rPr>
              <a:t> (</a:t>
            </a:r>
            <a:r>
              <a:rPr lang="en-IE" b="1" dirty="0" err="1" smtClean="0">
                <a:solidFill>
                  <a:srgbClr val="0070C0"/>
                </a:solidFill>
              </a:rPr>
              <a:t>struchtúir</a:t>
            </a:r>
            <a:r>
              <a:rPr lang="en-IE" b="1" dirty="0" smtClean="0">
                <a:solidFill>
                  <a:srgbClr val="0070C0"/>
                </a:solidFill>
              </a:rPr>
              <a:t> </a:t>
            </a:r>
            <a:r>
              <a:rPr lang="en-IE" b="1" dirty="0" smtClean="0">
                <a:solidFill>
                  <a:srgbClr val="0070C0"/>
                </a:solidFill>
              </a:rPr>
              <a:t>a </a:t>
            </a:r>
            <a:r>
              <a:rPr lang="en-IE" b="1" dirty="0" err="1" smtClean="0">
                <a:solidFill>
                  <a:srgbClr val="0070C0"/>
                </a:solidFill>
              </a:rPr>
              <a:t>tógáil</a:t>
            </a:r>
            <a:r>
              <a:rPr lang="en-IE" b="1" dirty="0" smtClean="0">
                <a:solidFill>
                  <a:srgbClr val="0070C0"/>
                </a:solidFill>
              </a:rPr>
              <a:t> </a:t>
            </a:r>
            <a:r>
              <a:rPr lang="en-IE" b="1" dirty="0" err="1">
                <a:solidFill>
                  <a:srgbClr val="0070C0"/>
                </a:solidFill>
              </a:rPr>
              <a:t>i</a:t>
            </a:r>
            <a:r>
              <a:rPr lang="en-IE" b="1" dirty="0" smtClean="0">
                <a:solidFill>
                  <a:srgbClr val="0070C0"/>
                </a:solidFill>
              </a:rPr>
              <a:t> </a:t>
            </a:r>
            <a:r>
              <a:rPr lang="en-IE" b="1" dirty="0" err="1" smtClean="0">
                <a:solidFill>
                  <a:srgbClr val="0070C0"/>
                </a:solidFill>
              </a:rPr>
              <a:t>gcorp</a:t>
            </a:r>
            <a:r>
              <a:rPr lang="en-IE" b="1" dirty="0" smtClean="0">
                <a:solidFill>
                  <a:srgbClr val="0070C0"/>
                </a:solidFill>
              </a:rPr>
              <a:t> an </a:t>
            </a:r>
            <a:r>
              <a:rPr lang="en-IE" b="1" dirty="0" err="1" smtClean="0">
                <a:solidFill>
                  <a:srgbClr val="0070C0"/>
                </a:solidFill>
              </a:rPr>
              <a:t>orgána</a:t>
            </a:r>
            <a:r>
              <a:rPr lang="ga-IE" b="1" dirty="0" err="1" smtClean="0">
                <a:solidFill>
                  <a:srgbClr val="0070C0"/>
                </a:solidFill>
              </a:rPr>
              <a:t>igh</a:t>
            </a:r>
            <a:r>
              <a:rPr lang="en-IE" b="1" dirty="0" smtClean="0">
                <a:solidFill>
                  <a:srgbClr val="0070C0"/>
                </a:solidFill>
              </a:rPr>
              <a:t>)</a:t>
            </a:r>
            <a:r>
              <a:rPr lang="en-IE" dirty="0" smtClean="0"/>
              <a:t>: </a:t>
            </a:r>
            <a:endParaRPr lang="en-IE" dirty="0" smtClean="0"/>
          </a:p>
          <a:p>
            <a:r>
              <a:rPr lang="en-IE" b="1" dirty="0" err="1" smtClean="0">
                <a:solidFill>
                  <a:srgbClr val="00B050"/>
                </a:solidFill>
              </a:rPr>
              <a:t>Ceallalós</a:t>
            </a:r>
            <a:r>
              <a:rPr lang="en-IE" b="1" dirty="0" smtClean="0">
                <a:solidFill>
                  <a:srgbClr val="00B050"/>
                </a:solidFill>
              </a:rPr>
              <a:t> - </a:t>
            </a:r>
            <a:r>
              <a:rPr lang="en-IE" dirty="0" err="1"/>
              <a:t>Déanann</a:t>
            </a:r>
            <a:r>
              <a:rPr lang="en-IE" dirty="0"/>
              <a:t> </a:t>
            </a:r>
            <a:r>
              <a:rPr lang="en-IE" dirty="0" err="1"/>
              <a:t>ceallalós</a:t>
            </a:r>
            <a:r>
              <a:rPr lang="en-IE" dirty="0"/>
              <a:t> </a:t>
            </a: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an </a:t>
            </a:r>
            <a:r>
              <a:rPr lang="en-IE" dirty="0" smtClean="0"/>
              <a:t>p</a:t>
            </a:r>
            <a:r>
              <a:rPr lang="ga-IE" dirty="0" smtClean="0"/>
              <a:t>h</a:t>
            </a:r>
            <a:r>
              <a:rPr lang="en-IE" dirty="0" err="1" smtClean="0"/>
              <a:t>ríomhchuid</a:t>
            </a:r>
            <a:r>
              <a:rPr lang="en-IE" dirty="0" smtClean="0"/>
              <a:t> d</a:t>
            </a:r>
            <a:r>
              <a:rPr lang="ga-IE" dirty="0" smtClean="0"/>
              <a:t>e</a:t>
            </a:r>
            <a:r>
              <a:rPr lang="en-IE" dirty="0" smtClean="0"/>
              <a:t>n </a:t>
            </a:r>
            <a:r>
              <a:rPr lang="en-IE" dirty="0" err="1" smtClean="0">
                <a:solidFill>
                  <a:srgbClr val="FF0066"/>
                </a:solidFill>
              </a:rPr>
              <a:t>chillbhalla</a:t>
            </a:r>
            <a:endParaRPr lang="en-IE" dirty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en-IE" dirty="0" smtClean="0"/>
              <a:t>.</a:t>
            </a:r>
            <a:r>
              <a:rPr lang="en-IE" dirty="0" err="1" smtClean="0"/>
              <a:t>Cabhraíonn</a:t>
            </a:r>
            <a:r>
              <a:rPr lang="en-IE" dirty="0" smtClean="0"/>
              <a:t> </a:t>
            </a:r>
            <a:r>
              <a:rPr lang="en-IE" dirty="0" err="1"/>
              <a:t>sé</a:t>
            </a:r>
            <a:r>
              <a:rPr lang="en-IE" dirty="0"/>
              <a:t> leis an </a:t>
            </a:r>
            <a:r>
              <a:rPr lang="en-IE" dirty="0" err="1"/>
              <a:t>bplanda</a:t>
            </a:r>
            <a:r>
              <a:rPr lang="en-IE" dirty="0"/>
              <a:t> </a:t>
            </a:r>
            <a:endParaRPr lang="en-IE" dirty="0" smtClean="0"/>
          </a:p>
          <a:p>
            <a:pPr marL="0" indent="0">
              <a:buNone/>
            </a:pPr>
            <a:r>
              <a:rPr lang="en-IE" dirty="0" err="1" smtClean="0"/>
              <a:t>seasamh</a:t>
            </a:r>
            <a:r>
              <a:rPr lang="en-IE" dirty="0" smtClean="0"/>
              <a:t>.</a:t>
            </a:r>
          </a:p>
          <a:p>
            <a:r>
              <a:rPr lang="en-IE" b="1" dirty="0" err="1" smtClean="0">
                <a:solidFill>
                  <a:srgbClr val="00B050"/>
                </a:solidFill>
              </a:rPr>
              <a:t>Citin</a:t>
            </a:r>
            <a:r>
              <a:rPr lang="ga-IE" b="1" dirty="0" smtClean="0">
                <a:solidFill>
                  <a:srgbClr val="00B050"/>
                </a:solidFill>
              </a:rPr>
              <a:t> </a:t>
            </a:r>
            <a:r>
              <a:rPr lang="en-IE" b="1" dirty="0" smtClean="0">
                <a:solidFill>
                  <a:srgbClr val="00B050"/>
                </a:solidFill>
              </a:rPr>
              <a:t>- </a:t>
            </a:r>
            <a:r>
              <a:rPr lang="en-IE" dirty="0" err="1" smtClean="0"/>
              <a:t>eiseachnámharlach</a:t>
            </a:r>
            <a:r>
              <a:rPr lang="en-IE" dirty="0" smtClean="0"/>
              <a:t> </a:t>
            </a:r>
            <a:r>
              <a:rPr lang="en-IE" dirty="0" err="1" smtClean="0"/>
              <a:t>feithidí</a:t>
            </a:r>
            <a:r>
              <a:rPr lang="en-IE" dirty="0" smtClean="0"/>
              <a:t> </a:t>
            </a:r>
            <a:endParaRPr lang="ga-IE" dirty="0" smtClean="0"/>
          </a:p>
          <a:p>
            <a:pPr marL="0" indent="0">
              <a:buNone/>
            </a:pPr>
            <a:r>
              <a:rPr lang="en-IE" dirty="0" smtClean="0"/>
              <a:t>&amp; </a:t>
            </a:r>
            <a:r>
              <a:rPr lang="ga-IE" dirty="0" smtClean="0"/>
              <a:t>i</a:t>
            </a:r>
            <a:r>
              <a:rPr lang="en-IE" dirty="0" smtClean="0"/>
              <a:t> </a:t>
            </a:r>
            <a:r>
              <a:rPr lang="ga-IE" dirty="0" err="1" smtClean="0">
                <a:solidFill>
                  <a:srgbClr val="FF0066"/>
                </a:solidFill>
              </a:rPr>
              <a:t>gc</a:t>
            </a:r>
            <a:r>
              <a:rPr lang="en-IE" dirty="0" err="1" smtClean="0">
                <a:solidFill>
                  <a:srgbClr val="FF0066"/>
                </a:solidFill>
              </a:rPr>
              <a:t>illbhalla</a:t>
            </a:r>
            <a:r>
              <a:rPr lang="en-IE" dirty="0" smtClean="0">
                <a:solidFill>
                  <a:srgbClr val="FF0066"/>
                </a:solidFill>
              </a:rPr>
              <a:t> </a:t>
            </a:r>
            <a:r>
              <a:rPr lang="ga-IE" dirty="0" smtClean="0">
                <a:solidFill>
                  <a:srgbClr val="FF0066"/>
                </a:solidFill>
              </a:rPr>
              <a:t>f</a:t>
            </a:r>
            <a:r>
              <a:rPr lang="en-IE" dirty="0" err="1" smtClean="0">
                <a:solidFill>
                  <a:srgbClr val="FF0066"/>
                </a:solidFill>
              </a:rPr>
              <a:t>ungais</a:t>
            </a:r>
            <a:r>
              <a:rPr lang="en-IE" dirty="0" smtClean="0">
                <a:solidFill>
                  <a:srgbClr val="FF0066"/>
                </a:solidFill>
              </a:rPr>
              <a:t> </a:t>
            </a:r>
            <a:r>
              <a:rPr lang="en-IE" dirty="0" smtClean="0"/>
              <a:t>mar </a:t>
            </a:r>
            <a:r>
              <a:rPr lang="en-IE" dirty="0" smtClean="0"/>
              <a:t>m</a:t>
            </a:r>
            <a:r>
              <a:rPr lang="ga-IE" dirty="0" smtClean="0"/>
              <a:t>h</a:t>
            </a:r>
            <a:r>
              <a:rPr lang="en-IE" dirty="0" err="1" smtClean="0"/>
              <a:t>uisirúin</a:t>
            </a:r>
            <a:r>
              <a:rPr lang="en-IE" dirty="0" smtClean="0"/>
              <a:t>.</a:t>
            </a: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098" name="Picture 2" descr="http://creationwiki.org/pool/images/4/46/Cellw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357" y="1628800"/>
            <a:ext cx="352839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587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u="sng" dirty="0" err="1" smtClean="0"/>
              <a:t>Feidhmeanna</a:t>
            </a:r>
            <a:r>
              <a:rPr lang="en-IE" b="1" u="sng" dirty="0" smtClean="0"/>
              <a:t> </a:t>
            </a:r>
            <a:r>
              <a:rPr lang="en-IE" b="1" u="sng" dirty="0" err="1" smtClean="0"/>
              <a:t>na</a:t>
            </a:r>
            <a:r>
              <a:rPr lang="en-IE" b="1" u="sng" dirty="0" smtClean="0"/>
              <a:t> </a:t>
            </a:r>
            <a:r>
              <a:rPr lang="ga-IE" b="1" u="sng" dirty="0" smtClean="0"/>
              <a:t>g</a:t>
            </a:r>
            <a:r>
              <a:rPr lang="en-IE" b="1" u="sng" dirty="0" err="1" smtClean="0"/>
              <a:t>carbaihiodráití</a:t>
            </a:r>
            <a:r>
              <a:rPr lang="en-IE" b="1" u="sng" dirty="0" smtClean="0"/>
              <a:t>: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dirty="0" smtClean="0">
                <a:solidFill>
                  <a:srgbClr val="FF0000"/>
                </a:solidFill>
              </a:rPr>
              <a:t>1</a:t>
            </a:r>
            <a:r>
              <a:rPr lang="en-IE" b="1" dirty="0">
                <a:solidFill>
                  <a:srgbClr val="FF0000"/>
                </a:solidFill>
              </a:rPr>
              <a:t>. </a:t>
            </a:r>
            <a:r>
              <a:rPr lang="en-IE" b="1" dirty="0" err="1" smtClean="0">
                <a:solidFill>
                  <a:srgbClr val="FF0000"/>
                </a:solidFill>
              </a:rPr>
              <a:t>Fuinneamh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dirty="0"/>
              <a:t>a </a:t>
            </a:r>
            <a:r>
              <a:rPr lang="en-IE" dirty="0" err="1"/>
              <a:t>chur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fáil</a:t>
            </a:r>
            <a:r>
              <a:rPr lang="en-IE" dirty="0"/>
              <a:t> don </a:t>
            </a:r>
            <a:r>
              <a:rPr lang="en-IE" dirty="0" err="1"/>
              <a:t>chorp</a:t>
            </a:r>
            <a:r>
              <a:rPr lang="en-IE" dirty="0"/>
              <a:t>. </a:t>
            </a:r>
          </a:p>
          <a:p>
            <a:pPr marL="0" indent="0">
              <a:buNone/>
            </a:pPr>
            <a:r>
              <a:rPr lang="en-IE" b="1" dirty="0">
                <a:solidFill>
                  <a:srgbClr val="FF0000"/>
                </a:solidFill>
              </a:rPr>
              <a:t>2</a:t>
            </a:r>
            <a:r>
              <a:rPr lang="en-IE" b="1" dirty="0" smtClean="0">
                <a:solidFill>
                  <a:srgbClr val="FF0000"/>
                </a:solidFill>
              </a:rPr>
              <a:t>.</a:t>
            </a:r>
            <a:r>
              <a:rPr lang="ga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</a:rPr>
              <a:t>Stór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bia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dirty="0"/>
              <a:t>– </a:t>
            </a:r>
            <a:r>
              <a:rPr lang="en-IE" dirty="0" err="1"/>
              <a:t>plandaí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riocht</a:t>
            </a:r>
            <a:r>
              <a:rPr lang="en-IE" dirty="0"/>
              <a:t> </a:t>
            </a:r>
            <a:r>
              <a:rPr lang="en-IE" b="1" dirty="0" err="1" smtClean="0">
                <a:solidFill>
                  <a:srgbClr val="7030A0"/>
                </a:solidFill>
              </a:rPr>
              <a:t>stáirse</a:t>
            </a:r>
            <a:r>
              <a:rPr lang="ga-IE" b="1" dirty="0" smtClean="0">
                <a:solidFill>
                  <a:srgbClr val="7030A0"/>
                </a:solidFill>
              </a:rPr>
              <a:t>,</a:t>
            </a:r>
            <a:r>
              <a:rPr lang="en-IE" dirty="0" smtClean="0"/>
              <a:t> </a:t>
            </a:r>
            <a:r>
              <a:rPr lang="en-IE" dirty="0" err="1"/>
              <a:t>ainmhithe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riocht</a:t>
            </a:r>
            <a:r>
              <a:rPr lang="en-IE" dirty="0"/>
              <a:t> </a:t>
            </a:r>
            <a:r>
              <a:rPr lang="en-IE" b="1" dirty="0" err="1" smtClean="0">
                <a:solidFill>
                  <a:srgbClr val="7030A0"/>
                </a:solidFill>
              </a:rPr>
              <a:t>glicigine</a:t>
            </a:r>
            <a:r>
              <a:rPr lang="en-IE" dirty="0" smtClean="0"/>
              <a:t>.</a:t>
            </a:r>
            <a:endParaRPr lang="en-IE" dirty="0"/>
          </a:p>
          <a:p>
            <a:pPr marL="0" indent="0">
              <a:buNone/>
            </a:pPr>
            <a:r>
              <a:rPr lang="en-IE" b="1" dirty="0" smtClean="0">
                <a:solidFill>
                  <a:srgbClr val="FF0000"/>
                </a:solidFill>
              </a:rPr>
              <a:t>3.Farasbarr (excess) </a:t>
            </a:r>
            <a:r>
              <a:rPr lang="en-IE" b="1" dirty="0" err="1" smtClean="0">
                <a:solidFill>
                  <a:srgbClr val="FF0000"/>
                </a:solidFill>
              </a:rPr>
              <a:t>Carbaihiodráite</a:t>
            </a:r>
            <a:r>
              <a:rPr lang="en-IE" b="1" dirty="0" smtClean="0">
                <a:solidFill>
                  <a:srgbClr val="FF0000"/>
                </a:solidFill>
              </a:rPr>
              <a:t>/</a:t>
            </a:r>
            <a:r>
              <a:rPr lang="en-IE" b="1" dirty="0" err="1" smtClean="0">
                <a:solidFill>
                  <a:srgbClr val="FF0000"/>
                </a:solidFill>
              </a:rPr>
              <a:t>Stóir</a:t>
            </a:r>
            <a:r>
              <a:rPr lang="en-IE" dirty="0" smtClean="0"/>
              <a:t>: </a:t>
            </a:r>
            <a:r>
              <a:rPr lang="en-IE" dirty="0"/>
              <a:t>m.sh. </a:t>
            </a:r>
            <a:r>
              <a:rPr lang="ga-IE" dirty="0" smtClean="0"/>
              <a:t>g</a:t>
            </a:r>
            <a:r>
              <a:rPr lang="en-IE" dirty="0" err="1" smtClean="0"/>
              <a:t>licigin</a:t>
            </a:r>
            <a:r>
              <a:rPr lang="en-IE" dirty="0" smtClean="0"/>
              <a:t>, </a:t>
            </a:r>
            <a:r>
              <a:rPr lang="en-IE" dirty="0" err="1" smtClean="0"/>
              <a:t>saill</a:t>
            </a:r>
            <a:r>
              <a:rPr lang="en-IE" dirty="0"/>
              <a:t>.</a:t>
            </a:r>
          </a:p>
          <a:p>
            <a:pPr marL="0" indent="0">
              <a:buNone/>
            </a:pPr>
            <a:r>
              <a:rPr lang="en-IE" b="1" dirty="0" smtClean="0">
                <a:solidFill>
                  <a:srgbClr val="FF0000"/>
                </a:solidFill>
              </a:rPr>
              <a:t>4.</a:t>
            </a:r>
            <a:r>
              <a:rPr lang="ga-IE" b="1" dirty="0" smtClean="0">
                <a:solidFill>
                  <a:srgbClr val="FF0000"/>
                </a:solidFill>
              </a:rPr>
              <a:t> An </a:t>
            </a:r>
            <a:r>
              <a:rPr lang="en-IE" b="1" dirty="0" smtClean="0">
                <a:solidFill>
                  <a:srgbClr val="FF0000"/>
                </a:solidFill>
              </a:rPr>
              <a:t>M</a:t>
            </a:r>
            <a:r>
              <a:rPr lang="ga-IE" b="1" dirty="0" smtClean="0">
                <a:solidFill>
                  <a:srgbClr val="FF0000"/>
                </a:solidFill>
              </a:rPr>
              <a:t>h</a:t>
            </a:r>
            <a:r>
              <a:rPr lang="en-IE" b="1" dirty="0" err="1" smtClean="0">
                <a:solidFill>
                  <a:srgbClr val="FF0000"/>
                </a:solidFill>
              </a:rPr>
              <a:t>eitibileacht</a:t>
            </a:r>
            <a:r>
              <a:rPr lang="en-IE" dirty="0" smtClean="0"/>
              <a:t> </a:t>
            </a:r>
            <a:r>
              <a:rPr lang="en-IE" dirty="0"/>
              <a:t>– </a:t>
            </a:r>
            <a:r>
              <a:rPr lang="en-IE" dirty="0" err="1"/>
              <a:t>úsáidtear</a:t>
            </a:r>
            <a:r>
              <a:rPr lang="en-IE" dirty="0"/>
              <a:t> </a:t>
            </a:r>
            <a:r>
              <a:rPr lang="en-IE" dirty="0" err="1"/>
              <a:t>glúcós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b="1" dirty="0" err="1">
                <a:solidFill>
                  <a:srgbClr val="0070C0"/>
                </a:solidFill>
              </a:rPr>
              <a:t>riospráid</a:t>
            </a:r>
            <a:r>
              <a:rPr lang="en-IE" dirty="0"/>
              <a:t> </a:t>
            </a:r>
            <a:r>
              <a:rPr lang="en-IE" dirty="0" smtClean="0"/>
              <a:t>&amp; </a:t>
            </a:r>
            <a:r>
              <a:rPr lang="ga-IE" dirty="0" smtClean="0"/>
              <a:t>i</a:t>
            </a:r>
            <a:r>
              <a:rPr lang="en-IE" dirty="0" smtClean="0"/>
              <a:t> </a:t>
            </a:r>
            <a:r>
              <a:rPr lang="ga-IE" dirty="0" smtClean="0"/>
              <a:t>b</a:t>
            </a:r>
            <a:r>
              <a:rPr lang="en-IE" dirty="0" err="1" smtClean="0"/>
              <a:t>plandaí</a:t>
            </a:r>
            <a:r>
              <a:rPr lang="ga-IE" dirty="0" smtClean="0"/>
              <a:t>,</a:t>
            </a:r>
            <a:r>
              <a:rPr lang="en-IE" dirty="0" smtClean="0"/>
              <a:t> </a:t>
            </a:r>
            <a:r>
              <a:rPr lang="en-IE" dirty="0" err="1"/>
              <a:t>déantar</a:t>
            </a:r>
            <a:r>
              <a:rPr lang="en-IE" dirty="0"/>
              <a:t> </a:t>
            </a:r>
            <a:r>
              <a:rPr lang="en-IE" dirty="0" err="1"/>
              <a:t>glúcós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 smtClean="0"/>
              <a:t>rith</a:t>
            </a:r>
            <a:r>
              <a:rPr lang="en-IE" dirty="0" smtClean="0"/>
              <a:t> </a:t>
            </a:r>
            <a:r>
              <a:rPr lang="en-IE" dirty="0" err="1" smtClean="0"/>
              <a:t>fótaisintéis</a:t>
            </a:r>
            <a:r>
              <a:rPr lang="ga-IE" dirty="0" smtClean="0"/>
              <a:t>e.</a:t>
            </a:r>
            <a:endParaRPr lang="en-IE" dirty="0"/>
          </a:p>
          <a:p>
            <a:endParaRPr lang="en-I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59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6" y="0"/>
            <a:ext cx="8507288" cy="1143000"/>
          </a:xfrm>
        </p:spPr>
        <p:txBody>
          <a:bodyPr>
            <a:normAutofit/>
          </a:bodyPr>
          <a:lstStyle/>
          <a:p>
            <a:r>
              <a:rPr lang="en-IE" b="1" dirty="0" err="1" smtClean="0">
                <a:solidFill>
                  <a:srgbClr val="FF0000"/>
                </a:solidFill>
              </a:rPr>
              <a:t>Foinsí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</a:rPr>
              <a:t>Carbaihi</a:t>
            </a:r>
            <a:r>
              <a:rPr lang="ga-IE" b="1" dirty="0" smtClean="0">
                <a:solidFill>
                  <a:srgbClr val="FF0000"/>
                </a:solidFill>
              </a:rPr>
              <a:t>o</a:t>
            </a:r>
            <a:r>
              <a:rPr lang="en-IE" b="1" dirty="0" err="1" smtClean="0">
                <a:solidFill>
                  <a:srgbClr val="FF0000"/>
                </a:solidFill>
              </a:rPr>
              <a:t>dráit</a:t>
            </a:r>
            <a:r>
              <a:rPr lang="ga-IE" b="1" dirty="0" smtClean="0">
                <a:solidFill>
                  <a:srgbClr val="FF0000"/>
                </a:solidFill>
              </a:rPr>
              <a:t>e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</a:rPr>
              <a:t>sa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ga-IE" b="1" dirty="0" smtClean="0">
                <a:solidFill>
                  <a:srgbClr val="FF0000"/>
                </a:solidFill>
              </a:rPr>
              <a:t>chothú</a:t>
            </a:r>
            <a:r>
              <a:rPr lang="en-IE" dirty="0" smtClean="0">
                <a:solidFill>
                  <a:srgbClr val="FF0000"/>
                </a:solidFill>
              </a:rPr>
              <a:t>: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6048672" cy="5073427"/>
          </a:xfrm>
        </p:spPr>
        <p:txBody>
          <a:bodyPr>
            <a:normAutofit fontScale="92500"/>
          </a:bodyPr>
          <a:lstStyle/>
          <a:p>
            <a:r>
              <a:rPr lang="en-IE" b="1" dirty="0" err="1" smtClean="0">
                <a:solidFill>
                  <a:srgbClr val="00B050"/>
                </a:solidFill>
              </a:rPr>
              <a:t>Monaisiúicrídí</a:t>
            </a:r>
            <a:r>
              <a:rPr lang="en-IE" b="1" dirty="0" smtClean="0">
                <a:solidFill>
                  <a:srgbClr val="00B050"/>
                </a:solidFill>
              </a:rPr>
              <a:t>: </a:t>
            </a:r>
            <a:r>
              <a:rPr lang="en-IE" dirty="0" err="1" smtClean="0"/>
              <a:t>torthaí</a:t>
            </a:r>
            <a:r>
              <a:rPr lang="en-IE" dirty="0" smtClean="0"/>
              <a:t>, mil, &amp; </a:t>
            </a:r>
            <a:r>
              <a:rPr lang="en-IE" dirty="0" err="1" smtClean="0"/>
              <a:t>subh</a:t>
            </a:r>
            <a:endParaRPr lang="en-IE" dirty="0" smtClean="0"/>
          </a:p>
          <a:p>
            <a:r>
              <a:rPr lang="en-IE" b="1" dirty="0" err="1" smtClean="0">
                <a:solidFill>
                  <a:srgbClr val="00B050"/>
                </a:solidFill>
              </a:rPr>
              <a:t>Déshiúicrídí</a:t>
            </a:r>
            <a:r>
              <a:rPr lang="en-IE" dirty="0" smtClean="0"/>
              <a:t>: </a:t>
            </a:r>
          </a:p>
          <a:p>
            <a:pPr marL="0" indent="0">
              <a:buNone/>
            </a:pPr>
            <a:r>
              <a:rPr lang="en-IE" dirty="0" err="1" smtClean="0"/>
              <a:t>Siúcrós</a:t>
            </a:r>
            <a:r>
              <a:rPr lang="ga-IE" dirty="0" smtClean="0"/>
              <a:t> </a:t>
            </a:r>
            <a:r>
              <a:rPr lang="en-IE" dirty="0" smtClean="0"/>
              <a:t>- </a:t>
            </a:r>
            <a:r>
              <a:rPr lang="en-IE" dirty="0" err="1" smtClean="0"/>
              <a:t>torthaí</a:t>
            </a:r>
            <a:r>
              <a:rPr lang="en-IE" dirty="0" smtClean="0"/>
              <a:t> &amp; </a:t>
            </a:r>
            <a:r>
              <a:rPr lang="en-IE" dirty="0" err="1" smtClean="0"/>
              <a:t>siúcra</a:t>
            </a:r>
            <a:r>
              <a:rPr lang="en-IE" dirty="0" smtClean="0"/>
              <a:t> </a:t>
            </a:r>
            <a:r>
              <a:rPr lang="en-IE" dirty="0" err="1" smtClean="0"/>
              <a:t>boird</a:t>
            </a:r>
            <a:r>
              <a:rPr lang="en-IE" dirty="0" smtClean="0"/>
              <a:t>. </a:t>
            </a:r>
          </a:p>
          <a:p>
            <a:pPr marL="0" indent="0">
              <a:buNone/>
            </a:pPr>
            <a:r>
              <a:rPr lang="en-IE" dirty="0" smtClean="0"/>
              <a:t>Lac</a:t>
            </a:r>
            <a:r>
              <a:rPr lang="ga-IE" dirty="0" smtClean="0"/>
              <a:t>h</a:t>
            </a:r>
            <a:r>
              <a:rPr lang="en-IE" dirty="0" err="1" smtClean="0"/>
              <a:t>tós</a:t>
            </a:r>
            <a:r>
              <a:rPr lang="ga-IE" dirty="0" smtClean="0"/>
              <a:t> </a:t>
            </a:r>
            <a:r>
              <a:rPr lang="en-IE" dirty="0" smtClean="0"/>
              <a:t>- </a:t>
            </a:r>
            <a:r>
              <a:rPr lang="en-IE" dirty="0" err="1" smtClean="0"/>
              <a:t>bainne</a:t>
            </a:r>
            <a:r>
              <a:rPr lang="en-IE" dirty="0" smtClean="0"/>
              <a:t>.</a:t>
            </a:r>
          </a:p>
          <a:p>
            <a:pPr marL="0" indent="0">
              <a:buNone/>
            </a:pPr>
            <a:r>
              <a:rPr lang="en-IE" dirty="0" err="1" smtClean="0"/>
              <a:t>Maltós</a:t>
            </a:r>
            <a:r>
              <a:rPr lang="ga-IE" dirty="0" smtClean="0"/>
              <a:t> </a:t>
            </a:r>
            <a:r>
              <a:rPr lang="en-IE" dirty="0" smtClean="0"/>
              <a:t>- </a:t>
            </a:r>
            <a:r>
              <a:rPr lang="en-IE" dirty="0" err="1" smtClean="0"/>
              <a:t>síolta</a:t>
            </a:r>
            <a:r>
              <a:rPr lang="en-IE" dirty="0" smtClean="0"/>
              <a:t> a </a:t>
            </a:r>
            <a:r>
              <a:rPr lang="ga-IE" dirty="0" err="1" smtClean="0"/>
              <a:t>phéacann</a:t>
            </a:r>
            <a:r>
              <a:rPr lang="en-IE" dirty="0" smtClean="0"/>
              <a:t>.</a:t>
            </a:r>
            <a:endParaRPr lang="en-IE" dirty="0" smtClean="0"/>
          </a:p>
          <a:p>
            <a:r>
              <a:rPr lang="en-IE" b="1" dirty="0" err="1" smtClean="0">
                <a:solidFill>
                  <a:srgbClr val="00B050"/>
                </a:solidFill>
              </a:rPr>
              <a:t>Polaisiúicrídí</a:t>
            </a:r>
            <a:r>
              <a:rPr lang="en-IE" b="1" dirty="0" smtClean="0">
                <a:solidFill>
                  <a:srgbClr val="00B050"/>
                </a:solidFill>
              </a:rPr>
              <a:t>:</a:t>
            </a:r>
            <a:r>
              <a:rPr lang="en-IE" dirty="0" smtClean="0"/>
              <a:t> </a:t>
            </a:r>
            <a:r>
              <a:rPr lang="en-IE" dirty="0" err="1" smtClean="0"/>
              <a:t>Stáirse</a:t>
            </a:r>
            <a:r>
              <a:rPr lang="en-IE" dirty="0" smtClean="0"/>
              <a:t>: </a:t>
            </a:r>
            <a:r>
              <a:rPr lang="ga-IE" dirty="0" smtClean="0"/>
              <a:t>a</a:t>
            </a:r>
            <a:r>
              <a:rPr lang="en-IE" dirty="0" err="1" smtClean="0"/>
              <a:t>rán</a:t>
            </a:r>
            <a:r>
              <a:rPr lang="en-IE" dirty="0" smtClean="0"/>
              <a:t>, </a:t>
            </a:r>
            <a:endParaRPr lang="ga-IE" dirty="0" smtClean="0"/>
          </a:p>
          <a:p>
            <a:pPr marL="0" indent="0">
              <a:buNone/>
            </a:pPr>
            <a:r>
              <a:rPr lang="ga-IE" dirty="0"/>
              <a:t>	</a:t>
            </a:r>
            <a:r>
              <a:rPr lang="ga-IE" dirty="0" smtClean="0"/>
              <a:t>r</a:t>
            </a:r>
            <a:r>
              <a:rPr lang="en-IE" dirty="0" err="1" smtClean="0"/>
              <a:t>ís</a:t>
            </a:r>
            <a:r>
              <a:rPr lang="en-IE" dirty="0" smtClean="0"/>
              <a:t>, </a:t>
            </a:r>
            <a:r>
              <a:rPr lang="ga-IE" dirty="0" smtClean="0"/>
              <a:t>p</a:t>
            </a:r>
            <a:r>
              <a:rPr lang="en-IE" dirty="0" err="1" smtClean="0"/>
              <a:t>asta</a:t>
            </a:r>
            <a:r>
              <a:rPr lang="en-IE" dirty="0" smtClean="0"/>
              <a:t>, </a:t>
            </a:r>
            <a:r>
              <a:rPr lang="ga-IE" dirty="0" smtClean="0"/>
              <a:t>p</a:t>
            </a:r>
            <a:r>
              <a:rPr lang="en-IE" dirty="0" err="1" smtClean="0"/>
              <a:t>rátaí</a:t>
            </a:r>
            <a:r>
              <a:rPr lang="en-IE" dirty="0" smtClean="0"/>
              <a:t>.</a:t>
            </a:r>
          </a:p>
          <a:p>
            <a:r>
              <a:rPr lang="en-IE" b="1" dirty="0" err="1" smtClean="0">
                <a:solidFill>
                  <a:srgbClr val="00B050"/>
                </a:solidFill>
              </a:rPr>
              <a:t>Ceallalós</a:t>
            </a:r>
            <a:r>
              <a:rPr lang="en-IE" b="1" dirty="0" smtClean="0">
                <a:solidFill>
                  <a:srgbClr val="00B050"/>
                </a:solidFill>
              </a:rPr>
              <a:t>: </a:t>
            </a:r>
            <a:r>
              <a:rPr lang="en-IE" dirty="0" smtClean="0">
                <a:solidFill>
                  <a:srgbClr val="00B050"/>
                </a:solidFill>
              </a:rPr>
              <a:t> </a:t>
            </a:r>
            <a:r>
              <a:rPr lang="ga-IE" dirty="0" smtClean="0"/>
              <a:t>t</a:t>
            </a:r>
            <a:r>
              <a:rPr lang="en-IE" dirty="0" err="1" smtClean="0"/>
              <a:t>orthaí</a:t>
            </a:r>
            <a:r>
              <a:rPr lang="en-IE" dirty="0" smtClean="0"/>
              <a:t>, </a:t>
            </a:r>
            <a:r>
              <a:rPr lang="ga-IE" dirty="0" smtClean="0"/>
              <a:t>g</a:t>
            </a:r>
            <a:r>
              <a:rPr lang="en-IE" dirty="0" err="1" smtClean="0"/>
              <a:t>lasraí</a:t>
            </a:r>
            <a:r>
              <a:rPr lang="en-IE" dirty="0" smtClean="0"/>
              <a:t>, </a:t>
            </a:r>
            <a:endParaRPr lang="ga-IE" dirty="0" smtClean="0"/>
          </a:p>
          <a:p>
            <a:pPr marL="0" indent="0">
              <a:buNone/>
            </a:pPr>
            <a:r>
              <a:rPr lang="ga-IE" dirty="0" smtClean="0"/>
              <a:t>	a</a:t>
            </a:r>
            <a:r>
              <a:rPr lang="en-IE" dirty="0" err="1" smtClean="0"/>
              <a:t>rbhar</a:t>
            </a:r>
            <a:r>
              <a:rPr lang="en-IE" dirty="0" smtClean="0"/>
              <a:t>, </a:t>
            </a:r>
            <a:r>
              <a:rPr lang="en-IE" dirty="0" err="1" smtClean="0"/>
              <a:t>cnónna</a:t>
            </a:r>
            <a:r>
              <a:rPr lang="en-IE" dirty="0" smtClean="0"/>
              <a:t>.</a:t>
            </a:r>
            <a:endParaRPr lang="en-IE" dirty="0"/>
          </a:p>
          <a:p>
            <a:endParaRPr lang="en-IE" dirty="0"/>
          </a:p>
        </p:txBody>
      </p:sp>
      <p:pic>
        <p:nvPicPr>
          <p:cNvPr id="14338" name="Picture 2" descr="http://1.bp.blogspot.com/_1KecAkjxZ8U/TU5QSfZT8HI/AAAAAAAAAkw/wPDdBbnWnCU/s1600/Carbohydr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462" y="1628800"/>
            <a:ext cx="352202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808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en-IE" b="1" u="sng" dirty="0" err="1" smtClean="0"/>
              <a:t>Saill</a:t>
            </a:r>
            <a:r>
              <a:rPr lang="en-IE" b="1" u="sng" dirty="0" smtClean="0"/>
              <a:t> </a:t>
            </a:r>
            <a:r>
              <a:rPr lang="en-IE" b="1" u="sng" dirty="0" smtClean="0"/>
              <a:t>&amp; </a:t>
            </a:r>
            <a:r>
              <a:rPr lang="ga-IE" b="1" u="sng" dirty="0" smtClean="0"/>
              <a:t>O</a:t>
            </a:r>
            <a:r>
              <a:rPr lang="en-IE" b="1" u="sng" dirty="0" err="1" smtClean="0"/>
              <a:t>laí</a:t>
            </a:r>
            <a:r>
              <a:rPr lang="en-IE" b="1" u="sng" dirty="0" smtClean="0"/>
              <a:t> </a:t>
            </a:r>
            <a:r>
              <a:rPr lang="en-IE" b="1" u="sng" dirty="0"/>
              <a:t>– </a:t>
            </a:r>
            <a:r>
              <a:rPr lang="en-IE" b="1" u="sng" dirty="0" err="1" smtClean="0"/>
              <a:t>na</a:t>
            </a:r>
            <a:r>
              <a:rPr lang="en-IE" b="1" u="sng" dirty="0" smtClean="0"/>
              <a:t> </a:t>
            </a:r>
            <a:r>
              <a:rPr lang="en-IE" b="1" u="sng" dirty="0" err="1" smtClean="0"/>
              <a:t>Lipidí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u="sng" dirty="0" smtClean="0">
                <a:solidFill>
                  <a:srgbClr val="FF0000"/>
                </a:solidFill>
              </a:rPr>
              <a:t>Déanta as: </a:t>
            </a:r>
            <a:r>
              <a:rPr lang="en-IE" dirty="0" smtClean="0"/>
              <a:t>na </a:t>
            </a:r>
            <a:r>
              <a:rPr lang="en-IE" dirty="0"/>
              <a:t>dúile </a:t>
            </a:r>
            <a:r>
              <a:rPr lang="en-IE" b="1" dirty="0" smtClean="0"/>
              <a:t>Carbón</a:t>
            </a:r>
            <a:r>
              <a:rPr lang="en-IE" b="1" dirty="0"/>
              <a:t>, </a:t>
            </a:r>
            <a:r>
              <a:rPr lang="en-IE" b="1" dirty="0" smtClean="0"/>
              <a:t>Ocsaigin &amp; Hidrigin</a:t>
            </a:r>
            <a:r>
              <a:rPr lang="en-IE" b="1" dirty="0"/>
              <a:t>. </a:t>
            </a:r>
            <a:endParaRPr lang="en-IE" dirty="0"/>
          </a:p>
          <a:p>
            <a:pPr marL="0" indent="0">
              <a:buNone/>
            </a:pPr>
            <a:r>
              <a:rPr lang="ga-IE" b="1" u="sng" dirty="0" smtClean="0">
                <a:solidFill>
                  <a:srgbClr val="FF0000"/>
                </a:solidFill>
              </a:rPr>
              <a:t>S</a:t>
            </a:r>
            <a:r>
              <a:rPr lang="en-IE" b="1" u="sng" dirty="0" err="1" smtClean="0">
                <a:solidFill>
                  <a:srgbClr val="FF0000"/>
                </a:solidFill>
              </a:rPr>
              <a:t>truchtúr</a:t>
            </a:r>
            <a:r>
              <a:rPr lang="en-IE" b="1" u="sng" dirty="0" smtClean="0">
                <a:solidFill>
                  <a:srgbClr val="FF0000"/>
                </a:solidFill>
              </a:rPr>
              <a:t>:</a:t>
            </a:r>
            <a:r>
              <a:rPr lang="en-IE" dirty="0" smtClean="0"/>
              <a:t> móilín </a:t>
            </a:r>
            <a:r>
              <a:rPr lang="en-IE" dirty="0" err="1" smtClean="0"/>
              <a:t>amháin</a:t>
            </a:r>
            <a:r>
              <a:rPr lang="en-IE" dirty="0" smtClean="0"/>
              <a:t> </a:t>
            </a:r>
            <a:r>
              <a:rPr lang="en-IE" dirty="0" err="1" smtClean="0"/>
              <a:t>glioc</a:t>
            </a:r>
            <a:r>
              <a:rPr lang="ga-IE" dirty="0" smtClean="0"/>
              <a:t>a</a:t>
            </a:r>
            <a:r>
              <a:rPr lang="en-IE" dirty="0" err="1" smtClean="0"/>
              <a:t>róil</a:t>
            </a:r>
            <a:r>
              <a:rPr lang="en-IE" dirty="0" smtClean="0"/>
              <a:t> </a:t>
            </a:r>
            <a:r>
              <a:rPr lang="en-IE" dirty="0"/>
              <a:t>&amp; é nasctha le </a:t>
            </a:r>
            <a:r>
              <a:rPr lang="en-IE" dirty="0" err="1"/>
              <a:t>trí</a:t>
            </a:r>
            <a:r>
              <a:rPr lang="en-IE" dirty="0"/>
              <a:t> </a:t>
            </a:r>
            <a:r>
              <a:rPr lang="en-IE" dirty="0" smtClean="0"/>
              <a:t>m</a:t>
            </a:r>
            <a:r>
              <a:rPr lang="ga-IE" dirty="0" smtClean="0"/>
              <a:t>h</a:t>
            </a:r>
            <a:r>
              <a:rPr lang="en-IE" dirty="0" err="1" smtClean="0"/>
              <a:t>óilín</a:t>
            </a:r>
            <a:r>
              <a:rPr lang="en-IE" dirty="0" smtClean="0"/>
              <a:t> </a:t>
            </a:r>
            <a:r>
              <a:rPr lang="en-IE" dirty="0"/>
              <a:t>d’aigéad </a:t>
            </a:r>
            <a:r>
              <a:rPr lang="en-IE" dirty="0" smtClean="0"/>
              <a:t>sailleach</a:t>
            </a:r>
            <a:r>
              <a:rPr lang="en-IE" dirty="0"/>
              <a:t>.</a:t>
            </a:r>
            <a:endParaRPr lang="en-IE" dirty="0" smtClean="0"/>
          </a:p>
          <a:p>
            <a:pPr marL="0" indent="0">
              <a:buNone/>
            </a:pPr>
            <a:r>
              <a:rPr lang="en-IE" b="1" dirty="0" smtClean="0">
                <a:solidFill>
                  <a:srgbClr val="0070C0"/>
                </a:solidFill>
              </a:rPr>
              <a:t>‘</a:t>
            </a:r>
            <a:r>
              <a:rPr lang="en-IE" b="1" dirty="0" err="1" smtClean="0">
                <a:solidFill>
                  <a:srgbClr val="0070C0"/>
                </a:solidFill>
              </a:rPr>
              <a:t>Trí</a:t>
            </a:r>
            <a:r>
              <a:rPr lang="ga-IE" b="1" dirty="0" smtClean="0">
                <a:solidFill>
                  <a:srgbClr val="0070C0"/>
                </a:solidFill>
              </a:rPr>
              <a:t>g</a:t>
            </a:r>
            <a:r>
              <a:rPr lang="en-IE" b="1" dirty="0" err="1" smtClean="0">
                <a:solidFill>
                  <a:srgbClr val="0070C0"/>
                </a:solidFill>
              </a:rPr>
              <a:t>hlicríd</a:t>
            </a:r>
            <a:r>
              <a:rPr lang="en-IE" b="1" dirty="0" smtClean="0">
                <a:solidFill>
                  <a:srgbClr val="0070C0"/>
                </a:solidFill>
              </a:rPr>
              <a:t>’</a:t>
            </a:r>
            <a:r>
              <a:rPr lang="en-IE" dirty="0" smtClean="0"/>
              <a:t> a </a:t>
            </a:r>
            <a:r>
              <a:rPr lang="en-IE" dirty="0" smtClean="0"/>
              <a:t>g</a:t>
            </a:r>
            <a:r>
              <a:rPr lang="ga-IE" dirty="0" smtClean="0"/>
              <a:t>h</a:t>
            </a:r>
            <a:r>
              <a:rPr lang="en-IE" dirty="0" err="1" smtClean="0"/>
              <a:t>laoitear</a:t>
            </a:r>
            <a:r>
              <a:rPr lang="en-IE" dirty="0" smtClean="0"/>
              <a:t> </a:t>
            </a:r>
            <a:r>
              <a:rPr lang="en-IE" dirty="0" err="1"/>
              <a:t>ar</a:t>
            </a:r>
            <a:r>
              <a:rPr lang="en-IE" dirty="0"/>
              <a:t> an </a:t>
            </a:r>
            <a:r>
              <a:rPr lang="en-IE" dirty="0" err="1" smtClean="0"/>
              <a:t>móilín</a:t>
            </a:r>
            <a:r>
              <a:rPr lang="en-IE" dirty="0" smtClean="0"/>
              <a:t> </a:t>
            </a:r>
            <a:r>
              <a:rPr lang="en-IE" dirty="0" smtClean="0"/>
              <a:t>lipid</a:t>
            </a:r>
            <a:r>
              <a:rPr lang="ga-IE" dirty="0" smtClean="0"/>
              <a:t>e</a:t>
            </a:r>
            <a:r>
              <a:rPr lang="en-IE" dirty="0" smtClean="0"/>
              <a:t> </a:t>
            </a:r>
            <a:r>
              <a:rPr lang="en-IE" dirty="0"/>
              <a:t>is </a:t>
            </a:r>
            <a:r>
              <a:rPr lang="en-IE" dirty="0" err="1" smtClean="0"/>
              <a:t>lú</a:t>
            </a:r>
            <a:r>
              <a:rPr lang="ga-IE" dirty="0" smtClean="0"/>
              <a:t>.</a:t>
            </a:r>
            <a:r>
              <a:rPr lang="en-IE" dirty="0" smtClean="0"/>
              <a:t> </a:t>
            </a:r>
            <a:r>
              <a:rPr lang="en-IE" dirty="0" err="1" smtClean="0"/>
              <a:t>seo</a:t>
            </a:r>
            <a:r>
              <a:rPr lang="en-IE" dirty="0" smtClean="0"/>
              <a:t>. </a:t>
            </a: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15362" name="Picture 2" descr="http://www.eufic.org/upl/1/default/img/Triglyceride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862" y="3497227"/>
            <a:ext cx="4225544" cy="288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15808" y="3551528"/>
            <a:ext cx="1728192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Móilín </a:t>
            </a:r>
            <a:r>
              <a:rPr lang="en-IE" sz="2400" b="1" dirty="0" err="1" smtClean="0"/>
              <a:t>amháin</a:t>
            </a:r>
            <a:r>
              <a:rPr lang="en-IE" sz="2400" b="1" dirty="0" smtClean="0"/>
              <a:t> </a:t>
            </a:r>
            <a:r>
              <a:rPr lang="ga-IE" sz="2400" b="1" dirty="0" smtClean="0"/>
              <a:t>l</a:t>
            </a:r>
            <a:r>
              <a:rPr lang="en-IE" sz="2400" b="1" dirty="0" err="1" smtClean="0"/>
              <a:t>ipid</a:t>
            </a:r>
            <a:r>
              <a:rPr lang="ga-IE" sz="2400" b="1" dirty="0" smtClean="0"/>
              <a:t>e</a:t>
            </a:r>
            <a:r>
              <a:rPr lang="en-IE" sz="2400" b="1" dirty="0" smtClean="0"/>
              <a:t> (</a:t>
            </a:r>
            <a:r>
              <a:rPr lang="ga-IE" sz="2400" b="1" dirty="0" smtClean="0"/>
              <a:t>s</a:t>
            </a:r>
            <a:r>
              <a:rPr lang="en-IE" sz="2400" b="1" dirty="0" err="1" smtClean="0"/>
              <a:t>aill</a:t>
            </a:r>
            <a:r>
              <a:rPr lang="en-IE" sz="2400" b="1" dirty="0" smtClean="0"/>
              <a:t> </a:t>
            </a:r>
            <a:r>
              <a:rPr lang="en-IE" sz="2400" b="1" dirty="0" err="1" smtClean="0"/>
              <a:t>nó</a:t>
            </a:r>
            <a:r>
              <a:rPr lang="en-IE" sz="2400" b="1" dirty="0" smtClean="0"/>
              <a:t> </a:t>
            </a:r>
            <a:r>
              <a:rPr lang="ga-IE" sz="2400" b="1" dirty="0" smtClean="0"/>
              <a:t>o</a:t>
            </a:r>
            <a:r>
              <a:rPr lang="en-IE" sz="2400" b="1" dirty="0" smtClean="0"/>
              <a:t>la</a:t>
            </a:r>
            <a:r>
              <a:rPr lang="en-IE" sz="2400" b="1" dirty="0" smtClean="0"/>
              <a:t>)</a:t>
            </a:r>
            <a:endParaRPr lang="en-IE" sz="2400" b="1" dirty="0"/>
          </a:p>
        </p:txBody>
      </p:sp>
      <p:sp>
        <p:nvSpPr>
          <p:cNvPr id="5" name="Left Arrow 4"/>
          <p:cNvSpPr/>
          <p:nvPr/>
        </p:nvSpPr>
        <p:spPr>
          <a:xfrm>
            <a:off x="6263680" y="4149080"/>
            <a:ext cx="1152128" cy="65533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188074" y="3650248"/>
            <a:ext cx="2592288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b="1" dirty="0" err="1" smtClean="0">
                <a:solidFill>
                  <a:srgbClr val="FF0000"/>
                </a:solidFill>
              </a:rPr>
              <a:t>Saill</a:t>
            </a:r>
            <a:r>
              <a:rPr lang="ga-IE" sz="2400" b="1" dirty="0" smtClean="0">
                <a:solidFill>
                  <a:srgbClr val="FF0000"/>
                </a:solidFill>
              </a:rPr>
              <a:t> </a:t>
            </a:r>
            <a:r>
              <a:rPr lang="en-IE" sz="2400" b="1" dirty="0" smtClean="0">
                <a:solidFill>
                  <a:srgbClr val="FF0000"/>
                </a:solidFill>
              </a:rPr>
              <a:t>-</a:t>
            </a:r>
            <a:r>
              <a:rPr lang="en-IE" sz="2400" dirty="0" smtClean="0"/>
              <a:t> lipid </a:t>
            </a:r>
            <a:r>
              <a:rPr lang="en-IE" sz="2400" dirty="0" smtClean="0"/>
              <a:t>atá soladach ag teocht an tseomra</a:t>
            </a:r>
          </a:p>
          <a:p>
            <a:r>
              <a:rPr lang="en-IE" sz="2400" b="1" dirty="0" smtClean="0">
                <a:solidFill>
                  <a:srgbClr val="FF0000"/>
                </a:solidFill>
              </a:rPr>
              <a:t>Ola</a:t>
            </a:r>
            <a:r>
              <a:rPr lang="ga-IE" sz="2400" b="1" dirty="0" smtClean="0">
                <a:solidFill>
                  <a:srgbClr val="FF0000"/>
                </a:solidFill>
              </a:rPr>
              <a:t> </a:t>
            </a:r>
            <a:r>
              <a:rPr lang="en-IE" sz="2400" b="1" dirty="0" smtClean="0">
                <a:solidFill>
                  <a:srgbClr val="FF0000"/>
                </a:solidFill>
              </a:rPr>
              <a:t>-</a:t>
            </a:r>
            <a:r>
              <a:rPr lang="en-IE" sz="2400" dirty="0" smtClean="0"/>
              <a:t> lipid </a:t>
            </a:r>
            <a:r>
              <a:rPr lang="en-IE" sz="2400" dirty="0" smtClean="0"/>
              <a:t>atá ina leacht ag teocht an tseomra.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079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8256"/>
            <a:ext cx="8229600" cy="1143000"/>
          </a:xfrm>
        </p:spPr>
        <p:txBody>
          <a:bodyPr>
            <a:norm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2. </a:t>
            </a:r>
            <a:r>
              <a:rPr lang="en-IE" sz="5400" b="1" dirty="0" err="1" smtClean="0">
                <a:solidFill>
                  <a:srgbClr val="FF0000"/>
                </a:solidFill>
              </a:rPr>
              <a:t>Lipidí</a:t>
            </a:r>
            <a:r>
              <a:rPr lang="en-IE" sz="5400" b="1" dirty="0" smtClean="0">
                <a:solidFill>
                  <a:srgbClr val="FF0000"/>
                </a:solidFill>
              </a:rPr>
              <a:t>: </a:t>
            </a:r>
            <a:endParaRPr lang="en-IE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4608512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dirty="0" smtClean="0"/>
              <a:t>2 Shaghas: Sáithithe</a:t>
            </a:r>
            <a:r>
              <a:rPr lang="en-IE" dirty="0" smtClean="0"/>
              <a:t> </a:t>
            </a:r>
            <a:r>
              <a:rPr lang="en-IE" dirty="0" err="1"/>
              <a:t>nó</a:t>
            </a:r>
            <a:r>
              <a:rPr lang="en-IE" dirty="0"/>
              <a:t> </a:t>
            </a:r>
            <a:r>
              <a:rPr lang="en-IE" b="1" dirty="0" err="1" smtClean="0"/>
              <a:t>neamh</a:t>
            </a:r>
            <a:r>
              <a:rPr lang="ga-IE" b="1" dirty="0" err="1" smtClean="0"/>
              <a:t>sh</a:t>
            </a:r>
            <a:r>
              <a:rPr lang="en-IE" b="1" dirty="0" err="1" smtClean="0"/>
              <a:t>áithithe</a:t>
            </a:r>
            <a:r>
              <a:rPr lang="en-IE" dirty="0" smtClean="0"/>
              <a:t> </a:t>
            </a:r>
            <a:r>
              <a:rPr lang="en-IE" dirty="0"/>
              <a:t>a bhíonn na haigéid shailleacha.</a:t>
            </a:r>
          </a:p>
          <a:p>
            <a:r>
              <a:rPr lang="en-IE" dirty="0" err="1" smtClean="0"/>
              <a:t>saill</a:t>
            </a:r>
            <a:r>
              <a:rPr lang="en-IE" dirty="0" smtClean="0"/>
              <a:t> </a:t>
            </a:r>
            <a:r>
              <a:rPr lang="en-IE" dirty="0" err="1" smtClean="0"/>
              <a:t>ainmh</a:t>
            </a:r>
            <a:r>
              <a:rPr lang="ga-IE" dirty="0" err="1" smtClean="0"/>
              <a:t>íoch</a:t>
            </a:r>
            <a:r>
              <a:rPr lang="ga-IE" dirty="0" smtClean="0"/>
              <a:t> </a:t>
            </a:r>
            <a:r>
              <a:rPr lang="en-IE" dirty="0" smtClean="0"/>
              <a:t>= </a:t>
            </a:r>
            <a:r>
              <a:rPr lang="en-IE" b="1" dirty="0">
                <a:solidFill>
                  <a:srgbClr val="00B050"/>
                </a:solidFill>
              </a:rPr>
              <a:t>sáithithe</a:t>
            </a:r>
            <a:r>
              <a:rPr lang="en-IE" dirty="0"/>
              <a:t> le fáil m.sh. </a:t>
            </a:r>
            <a:r>
              <a:rPr lang="ga-IE" dirty="0" smtClean="0"/>
              <a:t>i</a:t>
            </a:r>
            <a:r>
              <a:rPr lang="en-IE" dirty="0" smtClean="0"/>
              <a:t>m</a:t>
            </a:r>
            <a:r>
              <a:rPr lang="en-IE" dirty="0" smtClean="0"/>
              <a:t>.</a:t>
            </a:r>
          </a:p>
          <a:p>
            <a:r>
              <a:rPr lang="en-IE" b="1" dirty="0" err="1" smtClean="0">
                <a:solidFill>
                  <a:srgbClr val="00B050"/>
                </a:solidFill>
              </a:rPr>
              <a:t>Neamhs</a:t>
            </a:r>
            <a:r>
              <a:rPr lang="ga-IE" b="1" dirty="0" smtClean="0">
                <a:solidFill>
                  <a:srgbClr val="00B050"/>
                </a:solidFill>
              </a:rPr>
              <a:t>h</a:t>
            </a:r>
            <a:r>
              <a:rPr lang="en-IE" b="1" dirty="0" err="1" smtClean="0">
                <a:solidFill>
                  <a:srgbClr val="00B050"/>
                </a:solidFill>
              </a:rPr>
              <a:t>áithithe</a:t>
            </a:r>
            <a:r>
              <a:rPr lang="en-IE" b="1" dirty="0" smtClean="0">
                <a:solidFill>
                  <a:srgbClr val="00B050"/>
                </a:solidFill>
              </a:rPr>
              <a:t>=</a:t>
            </a:r>
            <a:r>
              <a:rPr lang="en-IE" dirty="0" smtClean="0"/>
              <a:t> </a:t>
            </a:r>
            <a:r>
              <a:rPr lang="en-IE" dirty="0"/>
              <a:t>le fáil in olaí glasraí, </a:t>
            </a:r>
            <a:r>
              <a:rPr lang="en-IE" dirty="0" err="1" smtClean="0"/>
              <a:t>síolta</a:t>
            </a:r>
            <a:r>
              <a:rPr lang="en-IE" dirty="0" smtClean="0"/>
              <a:t> </a:t>
            </a:r>
            <a:r>
              <a:rPr lang="en-IE" dirty="0"/>
              <a:t>agus </a:t>
            </a:r>
            <a:r>
              <a:rPr lang="en-IE" dirty="0" smtClean="0"/>
              <a:t>éisc.</a:t>
            </a:r>
            <a:endParaRPr lang="en-IE" dirty="0"/>
          </a:p>
        </p:txBody>
      </p:sp>
      <p:pic>
        <p:nvPicPr>
          <p:cNvPr id="16386" name="Picture 2" descr="http://medicalimages.allrefer.com/large/omega-3-fatty-ac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707904" cy="523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51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58" y="537561"/>
            <a:ext cx="8229600" cy="1143000"/>
          </a:xfrm>
        </p:spPr>
        <p:txBody>
          <a:bodyPr/>
          <a:lstStyle/>
          <a:p>
            <a:pPr algn="l"/>
            <a:r>
              <a:rPr lang="en-IE" b="1" dirty="0" err="1" smtClean="0">
                <a:solidFill>
                  <a:srgbClr val="FF0000"/>
                </a:solidFill>
              </a:rPr>
              <a:t>Fosfailipid</a:t>
            </a:r>
            <a:r>
              <a:rPr lang="en-IE" b="1" dirty="0" smtClean="0">
                <a:solidFill>
                  <a:srgbClr val="FF0000"/>
                </a:solidFill>
              </a:rPr>
              <a:t>: 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3096344" cy="3960440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M</a:t>
            </a:r>
            <a:r>
              <a:rPr lang="en-IE" dirty="0" smtClean="0"/>
              <a:t>á </a:t>
            </a:r>
            <a:r>
              <a:rPr lang="en-IE" dirty="0"/>
              <a:t>aistrítear </a:t>
            </a:r>
            <a:r>
              <a:rPr lang="en-IE" dirty="0" smtClean="0"/>
              <a:t>móilín </a:t>
            </a:r>
            <a:r>
              <a:rPr lang="en-IE" dirty="0"/>
              <a:t>d’aigéad sailleach le fosfáite. </a:t>
            </a:r>
            <a:endParaRPr lang="en-IE" dirty="0" smtClean="0"/>
          </a:p>
          <a:p>
            <a:pPr marL="0" indent="0">
              <a:buNone/>
            </a:pPr>
            <a:r>
              <a:rPr lang="en-IE" b="1" u="sng" dirty="0" smtClean="0">
                <a:solidFill>
                  <a:srgbClr val="FF0000"/>
                </a:solidFill>
              </a:rPr>
              <a:t>Úsáid</a:t>
            </a:r>
            <a:r>
              <a:rPr lang="en-IE" dirty="0" smtClean="0">
                <a:solidFill>
                  <a:srgbClr val="FF0000"/>
                </a:solidFill>
              </a:rPr>
              <a:t>- An </a:t>
            </a:r>
            <a:r>
              <a:rPr lang="en-IE" b="1" dirty="0" err="1" smtClean="0">
                <a:solidFill>
                  <a:srgbClr val="FF0066"/>
                </a:solidFill>
              </a:rPr>
              <a:t>chillscannán</a:t>
            </a:r>
            <a:r>
              <a:rPr lang="en-IE" b="1" dirty="0" smtClean="0">
                <a:solidFill>
                  <a:srgbClr val="FF0066"/>
                </a:solidFill>
              </a:rPr>
              <a:t> </a:t>
            </a:r>
            <a:r>
              <a:rPr lang="en-IE" dirty="0" smtClean="0">
                <a:solidFill>
                  <a:srgbClr val="FF0000"/>
                </a:solidFill>
              </a:rPr>
              <a:t>a dhéanamh.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144" y="695598"/>
            <a:ext cx="2682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err="1" smtClean="0">
                <a:solidFill>
                  <a:srgbClr val="0070C0"/>
                </a:solidFill>
              </a:rPr>
              <a:t>Fosfalipidí</a:t>
            </a:r>
            <a:r>
              <a:rPr lang="en-IE" sz="3200" b="1" dirty="0" smtClean="0">
                <a:solidFill>
                  <a:srgbClr val="0070C0"/>
                </a:solidFill>
              </a:rPr>
              <a:t> &amp;        </a:t>
            </a:r>
            <a:r>
              <a:rPr lang="en-IE" sz="3200" b="1" dirty="0" err="1" smtClean="0">
                <a:solidFill>
                  <a:srgbClr val="0070C0"/>
                </a:solidFill>
              </a:rPr>
              <a:t>próitéiní</a:t>
            </a:r>
            <a:endParaRPr lang="en-IE" sz="3200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  <p:pic>
        <p:nvPicPr>
          <p:cNvPr id="1026" name="Picture 2" descr="http://images.the-scientist.com/content/images/articles/58135/4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202" y="1772816"/>
            <a:ext cx="477889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/>
          <p:cNvSpPr/>
          <p:nvPr/>
        </p:nvSpPr>
        <p:spPr>
          <a:xfrm rot="2341709">
            <a:off x="5314026" y="966156"/>
            <a:ext cx="348421" cy="122538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Down Arrow 9"/>
          <p:cNvSpPr/>
          <p:nvPr/>
        </p:nvSpPr>
        <p:spPr>
          <a:xfrm>
            <a:off x="6363761" y="1683664"/>
            <a:ext cx="216024" cy="78918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20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99" y="476672"/>
            <a:ext cx="8229600" cy="1143000"/>
          </a:xfrm>
        </p:spPr>
        <p:txBody>
          <a:bodyPr>
            <a:normAutofit/>
          </a:bodyPr>
          <a:lstStyle/>
          <a:p>
            <a:r>
              <a:rPr lang="en-IE" b="1" u="sng" dirty="0" err="1">
                <a:solidFill>
                  <a:srgbClr val="FF0000"/>
                </a:solidFill>
              </a:rPr>
              <a:t>Feidhmeanna</a:t>
            </a:r>
            <a:r>
              <a:rPr lang="en-IE" b="1" u="sng" dirty="0">
                <a:solidFill>
                  <a:srgbClr val="FF0000"/>
                </a:solidFill>
              </a:rPr>
              <a:t> </a:t>
            </a:r>
            <a:r>
              <a:rPr lang="en-IE" b="1" u="sng" dirty="0" err="1">
                <a:solidFill>
                  <a:srgbClr val="FF0000"/>
                </a:solidFill>
              </a:rPr>
              <a:t>na</a:t>
            </a:r>
            <a:r>
              <a:rPr lang="en-IE" b="1" u="sng" dirty="0">
                <a:solidFill>
                  <a:srgbClr val="FF0000"/>
                </a:solidFill>
              </a:rPr>
              <a:t> </a:t>
            </a:r>
            <a:r>
              <a:rPr lang="en-IE" b="1" u="sng" dirty="0" err="1" smtClean="0">
                <a:solidFill>
                  <a:srgbClr val="FF0000"/>
                </a:solidFill>
              </a:rPr>
              <a:t>Lipidí</a:t>
            </a:r>
            <a:r>
              <a:rPr lang="en-IE" b="1" u="sng" dirty="0" smtClean="0">
                <a:solidFill>
                  <a:srgbClr val="FF0000"/>
                </a:solidFill>
              </a:rPr>
              <a:t>: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4774526" cy="49126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b="1" dirty="0" smtClean="0">
                <a:solidFill>
                  <a:srgbClr val="0070C0"/>
                </a:solidFill>
              </a:rPr>
              <a:t>(a) </a:t>
            </a:r>
            <a:r>
              <a:rPr lang="en-IE" sz="4000" b="1" u="sng" dirty="0" err="1" smtClean="0">
                <a:solidFill>
                  <a:srgbClr val="0070C0"/>
                </a:solidFill>
              </a:rPr>
              <a:t>struchtúr</a:t>
            </a:r>
            <a:r>
              <a:rPr lang="ga-IE" sz="4000" b="1" u="sng" dirty="0" err="1" smtClean="0">
                <a:solidFill>
                  <a:srgbClr val="0070C0"/>
                </a:solidFill>
              </a:rPr>
              <a:t>ac</a:t>
            </a:r>
            <a:r>
              <a:rPr lang="en-IE" sz="4000" b="1" u="sng" dirty="0" smtClean="0">
                <a:solidFill>
                  <a:srgbClr val="0070C0"/>
                </a:solidFill>
              </a:rPr>
              <a:t>h</a:t>
            </a:r>
            <a:r>
              <a:rPr lang="en-IE" sz="4000" b="1" u="sng" dirty="0" smtClean="0">
                <a:solidFill>
                  <a:srgbClr val="0070C0"/>
                </a:solidFill>
              </a:rPr>
              <a:t>: </a:t>
            </a:r>
          </a:p>
          <a:p>
            <a:pPr marL="0" indent="0">
              <a:buNone/>
            </a:pPr>
            <a:r>
              <a:rPr lang="en-IE" dirty="0" smtClean="0"/>
              <a:t>1. </a:t>
            </a:r>
            <a:r>
              <a:rPr lang="en-IE" dirty="0" err="1" smtClean="0"/>
              <a:t>Déantús</a:t>
            </a:r>
            <a:r>
              <a:rPr lang="en-IE" dirty="0" smtClean="0"/>
              <a:t> an </a:t>
            </a:r>
            <a:r>
              <a:rPr lang="en-IE" b="1" dirty="0" err="1" smtClean="0">
                <a:solidFill>
                  <a:srgbClr val="FF0000"/>
                </a:solidFill>
              </a:rPr>
              <a:t>chillscannáin</a:t>
            </a:r>
            <a:endParaRPr lang="en-IE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E" dirty="0" smtClean="0"/>
              <a:t>2. </a:t>
            </a:r>
            <a:r>
              <a:rPr lang="en-IE" b="1" dirty="0" err="1" smtClean="0">
                <a:solidFill>
                  <a:srgbClr val="FF0000"/>
                </a:solidFill>
              </a:rPr>
              <a:t>Insliú</a:t>
            </a:r>
            <a:r>
              <a:rPr lang="en-IE" dirty="0" smtClean="0"/>
              <a:t> </a:t>
            </a:r>
            <a:r>
              <a:rPr lang="en-IE" dirty="0" smtClean="0"/>
              <a:t>d</a:t>
            </a:r>
            <a:r>
              <a:rPr lang="ga-IE" dirty="0" smtClean="0"/>
              <a:t>’</a:t>
            </a:r>
            <a:r>
              <a:rPr lang="en-IE" dirty="0" err="1" smtClean="0"/>
              <a:t>ainmhí</a:t>
            </a: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3. </a:t>
            </a:r>
            <a:r>
              <a:rPr lang="en-IE" dirty="0" err="1" smtClean="0"/>
              <a:t>Déantús</a:t>
            </a:r>
            <a:r>
              <a:rPr lang="en-IE" dirty="0" smtClean="0"/>
              <a:t> </a:t>
            </a:r>
            <a:r>
              <a:rPr lang="ga-IE" dirty="0" smtClean="0"/>
              <a:t>na</a:t>
            </a:r>
            <a:r>
              <a:rPr lang="en-IE" dirty="0" smtClean="0"/>
              <a:t> </a:t>
            </a:r>
            <a:r>
              <a:rPr lang="en-IE" dirty="0" err="1" smtClean="0">
                <a:solidFill>
                  <a:srgbClr val="00B050"/>
                </a:solidFill>
              </a:rPr>
              <a:t>cúit</a:t>
            </a:r>
            <a:r>
              <a:rPr lang="ga-IE" dirty="0" smtClean="0">
                <a:solidFill>
                  <a:srgbClr val="00B050"/>
                </a:solidFill>
              </a:rPr>
              <a:t>i</a:t>
            </a:r>
            <a:r>
              <a:rPr lang="en-IE" dirty="0" smtClean="0">
                <a:solidFill>
                  <a:srgbClr val="00B050"/>
                </a:solidFill>
              </a:rPr>
              <a:t>n</a:t>
            </a:r>
            <a:r>
              <a:rPr lang="ga-IE" dirty="0" smtClean="0">
                <a:solidFill>
                  <a:srgbClr val="00B050"/>
                </a:solidFill>
              </a:rPr>
              <a:t>e</a:t>
            </a:r>
            <a:r>
              <a:rPr lang="en-IE" dirty="0" smtClean="0">
                <a:solidFill>
                  <a:srgbClr val="00B050"/>
                </a:solidFill>
              </a:rPr>
              <a:t> </a:t>
            </a:r>
            <a:r>
              <a:rPr lang="en-IE" dirty="0" err="1" smtClean="0">
                <a:solidFill>
                  <a:srgbClr val="00B050"/>
                </a:solidFill>
              </a:rPr>
              <a:t>céir</a:t>
            </a:r>
            <a:r>
              <a:rPr lang="ga-IE" dirty="0" smtClean="0">
                <a:solidFill>
                  <a:srgbClr val="00B050"/>
                </a:solidFill>
              </a:rPr>
              <a:t>í</a:t>
            </a:r>
            <a:r>
              <a:rPr lang="en-IE" dirty="0" smtClean="0">
                <a:solidFill>
                  <a:srgbClr val="00B050"/>
                </a:solidFill>
              </a:rPr>
              <a:t> </a:t>
            </a:r>
            <a:r>
              <a:rPr lang="en-IE" dirty="0" smtClean="0">
                <a:solidFill>
                  <a:srgbClr val="00B050"/>
                </a:solidFill>
              </a:rPr>
              <a:t>(waxy) </a:t>
            </a:r>
            <a:r>
              <a:rPr lang="ga-IE" dirty="0" smtClean="0">
                <a:solidFill>
                  <a:srgbClr val="00B050"/>
                </a:solidFill>
              </a:rPr>
              <a:t>ar dhromchla </a:t>
            </a:r>
            <a:r>
              <a:rPr lang="en-IE" dirty="0" err="1" smtClean="0">
                <a:solidFill>
                  <a:srgbClr val="00B050"/>
                </a:solidFill>
              </a:rPr>
              <a:t>na</a:t>
            </a:r>
            <a:r>
              <a:rPr lang="en-IE" dirty="0" smtClean="0">
                <a:solidFill>
                  <a:srgbClr val="00B050"/>
                </a:solidFill>
              </a:rPr>
              <a:t> </a:t>
            </a:r>
            <a:r>
              <a:rPr lang="en-IE" dirty="0" err="1" smtClean="0">
                <a:solidFill>
                  <a:srgbClr val="00B050"/>
                </a:solidFill>
              </a:rPr>
              <a:t>duilleo</a:t>
            </a:r>
            <a:r>
              <a:rPr lang="ga-IE" dirty="0" smtClean="0">
                <a:solidFill>
                  <a:srgbClr val="00B050"/>
                </a:solidFill>
              </a:rPr>
              <a:t>i</a:t>
            </a:r>
            <a:r>
              <a:rPr lang="en-IE" dirty="0" smtClean="0">
                <a:solidFill>
                  <a:srgbClr val="00B050"/>
                </a:solidFill>
              </a:rPr>
              <a:t>g</a:t>
            </a:r>
            <a:r>
              <a:rPr lang="ga-IE" dirty="0" smtClean="0">
                <a:solidFill>
                  <a:srgbClr val="00B050"/>
                </a:solidFill>
              </a:rPr>
              <a:t>e</a:t>
            </a: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4. </a:t>
            </a:r>
            <a:r>
              <a:rPr lang="en-IE" b="1" dirty="0" smtClean="0">
                <a:solidFill>
                  <a:srgbClr val="FF0000"/>
                </a:solidFill>
              </a:rPr>
              <a:t>Cosaint </a:t>
            </a:r>
            <a:r>
              <a:rPr lang="en-IE" b="1" dirty="0" err="1" smtClean="0">
                <a:solidFill>
                  <a:srgbClr val="FF0000"/>
                </a:solidFill>
              </a:rPr>
              <a:t>timpeall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ga-IE" b="1" dirty="0" smtClean="0">
                <a:solidFill>
                  <a:srgbClr val="FF0000"/>
                </a:solidFill>
              </a:rPr>
              <a:t>ar </a:t>
            </a:r>
            <a:r>
              <a:rPr lang="en-IE" b="1" dirty="0" err="1" smtClean="0">
                <a:solidFill>
                  <a:srgbClr val="FF0000"/>
                </a:solidFill>
              </a:rPr>
              <a:t>orgáin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dirty="0" err="1" smtClean="0"/>
              <a:t>m.s.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ga-IE" b="1" dirty="0" smtClean="0"/>
              <a:t>d</a:t>
            </a:r>
            <a:r>
              <a:rPr lang="en-IE" b="1" dirty="0" err="1" smtClean="0"/>
              <a:t>uáin</a:t>
            </a:r>
            <a:r>
              <a:rPr lang="en-IE" b="1" dirty="0" smtClean="0"/>
              <a:t> </a:t>
            </a:r>
            <a:r>
              <a:rPr lang="en-IE" b="1" dirty="0" smtClean="0"/>
              <a:t>(kidneys</a:t>
            </a:r>
            <a:r>
              <a:rPr lang="en-IE" dirty="0" smtClean="0"/>
              <a:t>)</a:t>
            </a:r>
            <a:endParaRPr lang="en-IE" dirty="0"/>
          </a:p>
        </p:txBody>
      </p:sp>
      <p:pic>
        <p:nvPicPr>
          <p:cNvPr id="18434" name="Picture 2" descr="http://www.kcareonline.com/picts/urinary%20system-m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92102"/>
            <a:ext cx="3240360" cy="418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2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IE" b="1" u="sng" dirty="0" err="1" smtClean="0">
                <a:solidFill>
                  <a:srgbClr val="FF0000"/>
                </a:solidFill>
              </a:rPr>
              <a:t>Príomhfheidhmeanna</a:t>
            </a:r>
            <a:r>
              <a:rPr lang="en-IE" b="1" u="sng" dirty="0" smtClean="0">
                <a:solidFill>
                  <a:srgbClr val="FF0000"/>
                </a:solidFill>
              </a:rPr>
              <a:t> </a:t>
            </a:r>
            <a:r>
              <a:rPr lang="en-IE" b="1" u="sng" dirty="0">
                <a:solidFill>
                  <a:srgbClr val="FF0000"/>
                </a:solidFill>
              </a:rPr>
              <a:t>Bia</a:t>
            </a:r>
            <a:r>
              <a:rPr lang="en-IE" b="1" u="sng" dirty="0" smtClean="0">
                <a:solidFill>
                  <a:srgbClr val="FF0000"/>
                </a:solidFill>
              </a:rPr>
              <a:t>: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96752"/>
            <a:ext cx="7931224" cy="525658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IE" dirty="0" err="1">
                <a:solidFill>
                  <a:srgbClr val="0070C0"/>
                </a:solidFill>
              </a:rPr>
              <a:t>Fuinneamh</a:t>
            </a:r>
            <a:r>
              <a:rPr lang="en-IE" dirty="0">
                <a:solidFill>
                  <a:srgbClr val="0070C0"/>
                </a:solidFill>
              </a:rPr>
              <a:t> a </a:t>
            </a:r>
            <a:r>
              <a:rPr lang="en-IE" dirty="0" err="1">
                <a:solidFill>
                  <a:srgbClr val="0070C0"/>
                </a:solidFill>
              </a:rPr>
              <a:t>chur</a:t>
            </a:r>
            <a:r>
              <a:rPr lang="en-IE" dirty="0">
                <a:solidFill>
                  <a:srgbClr val="0070C0"/>
                </a:solidFill>
              </a:rPr>
              <a:t> </a:t>
            </a:r>
            <a:r>
              <a:rPr lang="en-IE" dirty="0" err="1">
                <a:solidFill>
                  <a:srgbClr val="0070C0"/>
                </a:solidFill>
              </a:rPr>
              <a:t>ar</a:t>
            </a:r>
            <a:r>
              <a:rPr lang="en-IE" dirty="0">
                <a:solidFill>
                  <a:srgbClr val="0070C0"/>
                </a:solidFill>
              </a:rPr>
              <a:t> </a:t>
            </a:r>
            <a:r>
              <a:rPr lang="en-IE" dirty="0" err="1" smtClean="0">
                <a:solidFill>
                  <a:srgbClr val="0070C0"/>
                </a:solidFill>
              </a:rPr>
              <a:t>fáil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endParaRPr lang="en-IE" dirty="0">
              <a:solidFill>
                <a:srgbClr val="0070C0"/>
              </a:solidFill>
            </a:endParaRPr>
          </a:p>
          <a:p>
            <a:pPr lvl="0"/>
            <a:r>
              <a:rPr lang="en-IE" dirty="0" err="1">
                <a:solidFill>
                  <a:srgbClr val="0070C0"/>
                </a:solidFill>
              </a:rPr>
              <a:t>Fás</a:t>
            </a:r>
            <a:r>
              <a:rPr lang="en-IE" dirty="0">
                <a:solidFill>
                  <a:srgbClr val="0070C0"/>
                </a:solidFill>
              </a:rPr>
              <a:t> &amp; </a:t>
            </a:r>
            <a:r>
              <a:rPr lang="en-IE" dirty="0" err="1" smtClean="0">
                <a:solidFill>
                  <a:srgbClr val="0070C0"/>
                </a:solidFill>
              </a:rPr>
              <a:t>deisiú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err="1" smtClean="0">
                <a:solidFill>
                  <a:srgbClr val="0070C0"/>
                </a:solidFill>
              </a:rPr>
              <a:t>ceall</a:t>
            </a:r>
            <a:endParaRPr lang="en-IE" dirty="0" smtClean="0">
              <a:solidFill>
                <a:srgbClr val="0070C0"/>
              </a:solidFill>
            </a:endParaRPr>
          </a:p>
          <a:p>
            <a:pPr lvl="0"/>
            <a:r>
              <a:rPr lang="en-IE" dirty="0" err="1" smtClean="0">
                <a:solidFill>
                  <a:srgbClr val="0070C0"/>
                </a:solidFill>
              </a:rPr>
              <a:t>Cosaint</a:t>
            </a:r>
            <a:r>
              <a:rPr lang="en-IE" dirty="0" smtClean="0">
                <a:solidFill>
                  <a:srgbClr val="0070C0"/>
                </a:solidFill>
              </a:rPr>
              <a:t> &amp; </a:t>
            </a:r>
            <a:r>
              <a:rPr lang="en-IE" dirty="0" err="1" smtClean="0">
                <a:solidFill>
                  <a:srgbClr val="0070C0"/>
                </a:solidFill>
              </a:rPr>
              <a:t>Atáirgeadh</a:t>
            </a:r>
            <a:endParaRPr lang="en-IE" dirty="0" smtClean="0">
              <a:solidFill>
                <a:srgbClr val="0070C0"/>
              </a:solidFill>
            </a:endParaRPr>
          </a:p>
          <a:p>
            <a:pPr lvl="0"/>
            <a:r>
              <a:rPr lang="en-IE" b="1" u="sng" dirty="0" err="1" smtClean="0">
                <a:solidFill>
                  <a:srgbClr val="FF0000"/>
                </a:solidFill>
              </a:rPr>
              <a:t>Dúile</a:t>
            </a:r>
            <a:r>
              <a:rPr lang="en-IE" b="1" u="sng" dirty="0" smtClean="0">
                <a:solidFill>
                  <a:srgbClr val="FF0000"/>
                </a:solidFill>
              </a:rPr>
              <a:t> </a:t>
            </a:r>
            <a:r>
              <a:rPr lang="en-IE" b="1" u="sng" dirty="0" err="1">
                <a:solidFill>
                  <a:srgbClr val="FF0000"/>
                </a:solidFill>
              </a:rPr>
              <a:t>ceimiceacha</a:t>
            </a:r>
            <a:r>
              <a:rPr lang="en-IE" b="1" u="sng" dirty="0">
                <a:solidFill>
                  <a:srgbClr val="FF0000"/>
                </a:solidFill>
              </a:rPr>
              <a:t>:  </a:t>
            </a:r>
            <a:r>
              <a:rPr lang="en-IE" u="sng" dirty="0" err="1">
                <a:solidFill>
                  <a:srgbClr val="FF0000"/>
                </a:solidFill>
              </a:rPr>
              <a:t>Tá</a:t>
            </a:r>
            <a:r>
              <a:rPr lang="en-IE" u="sng" dirty="0">
                <a:solidFill>
                  <a:srgbClr val="FF0000"/>
                </a:solidFill>
              </a:rPr>
              <a:t> 6 </a:t>
            </a:r>
            <a:r>
              <a:rPr lang="en-IE" u="sng" dirty="0" err="1" smtClean="0">
                <a:solidFill>
                  <a:srgbClr val="FF0000"/>
                </a:solidFill>
              </a:rPr>
              <a:t>phríomhdhúil</a:t>
            </a:r>
            <a:r>
              <a:rPr lang="en-IE" u="sng" dirty="0" smtClean="0">
                <a:solidFill>
                  <a:srgbClr val="FF0000"/>
                </a:solidFill>
              </a:rPr>
              <a:t> </a:t>
            </a:r>
            <a:r>
              <a:rPr lang="en-IE" u="sng" dirty="0" err="1">
                <a:solidFill>
                  <a:srgbClr val="FF0000"/>
                </a:solidFill>
              </a:rPr>
              <a:t>i</a:t>
            </a:r>
            <a:r>
              <a:rPr lang="en-IE" u="sng" dirty="0">
                <a:solidFill>
                  <a:srgbClr val="FF0000"/>
                </a:solidFill>
              </a:rPr>
              <a:t> </a:t>
            </a:r>
            <a:r>
              <a:rPr lang="en-IE" u="sng" dirty="0" err="1">
                <a:solidFill>
                  <a:srgbClr val="FF0000"/>
                </a:solidFill>
              </a:rPr>
              <a:t>mbia</a:t>
            </a:r>
            <a:r>
              <a:rPr lang="en-IE" u="sng" dirty="0">
                <a:solidFill>
                  <a:srgbClr val="FF0000"/>
                </a:solidFill>
              </a:rPr>
              <a:t>:</a:t>
            </a:r>
            <a:r>
              <a:rPr lang="en-IE" b="1" u="sng" dirty="0">
                <a:solidFill>
                  <a:srgbClr val="FF0000"/>
                </a:solidFill>
              </a:rPr>
              <a:t> </a:t>
            </a:r>
            <a:endParaRPr lang="en-IE" b="1" u="sng" dirty="0" smtClean="0">
              <a:solidFill>
                <a:srgbClr val="FF0000"/>
              </a:solidFill>
            </a:endParaRPr>
          </a:p>
          <a:p>
            <a:r>
              <a:rPr lang="en-IE" b="1" dirty="0" err="1" smtClean="0">
                <a:solidFill>
                  <a:srgbClr val="00B050"/>
                </a:solidFill>
              </a:rPr>
              <a:t>Carbón</a:t>
            </a:r>
            <a:r>
              <a:rPr lang="en-IE" b="1" dirty="0" smtClean="0">
                <a:solidFill>
                  <a:srgbClr val="00B050"/>
                </a:solidFill>
              </a:rPr>
              <a:t> </a:t>
            </a:r>
            <a:r>
              <a:rPr lang="en-IE" b="1" dirty="0">
                <a:solidFill>
                  <a:srgbClr val="00B050"/>
                </a:solidFill>
              </a:rPr>
              <a:t>		</a:t>
            </a:r>
            <a:endParaRPr lang="en-IE" b="1" dirty="0" smtClean="0">
              <a:solidFill>
                <a:srgbClr val="00B050"/>
              </a:solidFill>
            </a:endParaRPr>
          </a:p>
          <a:p>
            <a:r>
              <a:rPr lang="en-IE" b="1" dirty="0" err="1" smtClean="0">
                <a:solidFill>
                  <a:srgbClr val="00B050"/>
                </a:solidFill>
              </a:rPr>
              <a:t>Nítrigin</a:t>
            </a:r>
            <a:endParaRPr lang="en-IE" b="1" dirty="0">
              <a:solidFill>
                <a:srgbClr val="00B050"/>
              </a:solidFill>
            </a:endParaRPr>
          </a:p>
          <a:p>
            <a:r>
              <a:rPr lang="en-IE" b="1" dirty="0" err="1" smtClean="0">
                <a:solidFill>
                  <a:srgbClr val="00B050"/>
                </a:solidFill>
              </a:rPr>
              <a:t>Hidrigin</a:t>
            </a:r>
            <a:r>
              <a:rPr lang="en-IE" b="1" dirty="0">
                <a:solidFill>
                  <a:srgbClr val="00B050"/>
                </a:solidFill>
              </a:rPr>
              <a:t>		</a:t>
            </a:r>
            <a:endParaRPr lang="en-IE" b="1" dirty="0" smtClean="0">
              <a:solidFill>
                <a:srgbClr val="00B050"/>
              </a:solidFill>
            </a:endParaRPr>
          </a:p>
          <a:p>
            <a:r>
              <a:rPr lang="en-IE" b="1" dirty="0" err="1" smtClean="0">
                <a:solidFill>
                  <a:srgbClr val="00B050"/>
                </a:solidFill>
              </a:rPr>
              <a:t>Fosfar</a:t>
            </a:r>
            <a:endParaRPr lang="en-IE" b="1" dirty="0">
              <a:solidFill>
                <a:srgbClr val="00B050"/>
              </a:solidFill>
            </a:endParaRPr>
          </a:p>
          <a:p>
            <a:r>
              <a:rPr lang="en-IE" b="1" dirty="0" err="1" smtClean="0">
                <a:solidFill>
                  <a:srgbClr val="00B050"/>
                </a:solidFill>
              </a:rPr>
              <a:t>Ocsaigin</a:t>
            </a:r>
            <a:r>
              <a:rPr lang="en-IE" b="1" dirty="0" smtClean="0">
                <a:solidFill>
                  <a:srgbClr val="00B050"/>
                </a:solidFill>
              </a:rPr>
              <a:t>           </a:t>
            </a:r>
            <a:endParaRPr lang="en-IE" b="1" dirty="0" smtClean="0">
              <a:solidFill>
                <a:srgbClr val="00B050"/>
              </a:solidFill>
            </a:endParaRPr>
          </a:p>
          <a:p>
            <a:r>
              <a:rPr lang="en-IE" b="1" dirty="0" err="1" smtClean="0">
                <a:solidFill>
                  <a:srgbClr val="00B050"/>
                </a:solidFill>
              </a:rPr>
              <a:t>Sulfar</a:t>
            </a:r>
            <a:r>
              <a:rPr lang="en-IE" b="1" dirty="0" smtClean="0">
                <a:solidFill>
                  <a:srgbClr val="00B050"/>
                </a:solidFill>
              </a:rPr>
              <a:t> </a:t>
            </a:r>
            <a:endParaRPr lang="en-IE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IE" b="1" u="sng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IE" dirty="0"/>
          </a:p>
          <a:p>
            <a:endParaRPr lang="en-IE" dirty="0"/>
          </a:p>
        </p:txBody>
      </p:sp>
      <p:pic>
        <p:nvPicPr>
          <p:cNvPr id="4100" name="Picture 4" descr="http://faculty.stcc.edu/nash/Pics%20for%20Biochem/glucos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89828"/>
            <a:ext cx="4896544" cy="229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352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845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b="1" u="sng" dirty="0" err="1" smtClean="0">
                <a:solidFill>
                  <a:srgbClr val="FF0000"/>
                </a:solidFill>
              </a:rPr>
              <a:t>Feidhmeann</a:t>
            </a:r>
            <a:r>
              <a:rPr lang="ga-IE" b="1" u="sng" dirty="0" smtClean="0">
                <a:solidFill>
                  <a:srgbClr val="FF0000"/>
                </a:solidFill>
              </a:rPr>
              <a:t>a</a:t>
            </a:r>
            <a:r>
              <a:rPr lang="en-IE" b="1" u="sng" dirty="0" smtClean="0">
                <a:solidFill>
                  <a:srgbClr val="FF0000"/>
                </a:solidFill>
              </a:rPr>
              <a:t> </a:t>
            </a:r>
            <a:r>
              <a:rPr lang="ga-IE" b="1" u="sng" dirty="0" smtClean="0">
                <a:solidFill>
                  <a:srgbClr val="FF0000"/>
                </a:solidFill>
              </a:rPr>
              <a:t>na</a:t>
            </a:r>
            <a:r>
              <a:rPr lang="en-IE" b="1" u="sng" dirty="0" smtClean="0">
                <a:solidFill>
                  <a:srgbClr val="FF0000"/>
                </a:solidFill>
              </a:rPr>
              <a:t> </a:t>
            </a:r>
            <a:r>
              <a:rPr lang="en-IE" b="1" u="sng" dirty="0" err="1" smtClean="0">
                <a:solidFill>
                  <a:srgbClr val="FF0000"/>
                </a:solidFill>
              </a:rPr>
              <a:t>lipidí</a:t>
            </a:r>
            <a:r>
              <a:rPr lang="en-IE" b="1" u="sng" dirty="0" smtClean="0">
                <a:solidFill>
                  <a:srgbClr val="FF0000"/>
                </a:solidFill>
              </a:rPr>
              <a:t>- </a:t>
            </a:r>
            <a:r>
              <a:rPr lang="en-IE" b="1" u="sng" dirty="0" err="1" smtClean="0">
                <a:solidFill>
                  <a:srgbClr val="FF0000"/>
                </a:solidFill>
              </a:rPr>
              <a:t>Meitabealach</a:t>
            </a:r>
            <a:endParaRPr lang="en-IE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56581"/>
            <a:ext cx="4248472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dirty="0" smtClean="0">
                <a:solidFill>
                  <a:srgbClr val="0070C0"/>
                </a:solidFill>
              </a:rPr>
              <a:t>(b) </a:t>
            </a:r>
            <a:r>
              <a:rPr lang="en-IE" b="1" dirty="0" err="1" smtClean="0">
                <a:solidFill>
                  <a:srgbClr val="0070C0"/>
                </a:solidFill>
              </a:rPr>
              <a:t>Meitib</a:t>
            </a:r>
            <a:r>
              <a:rPr lang="ga-IE" b="1" dirty="0" smtClean="0">
                <a:solidFill>
                  <a:srgbClr val="0070C0"/>
                </a:solidFill>
              </a:rPr>
              <a:t>i</a:t>
            </a:r>
            <a:r>
              <a:rPr lang="en-IE" b="1" dirty="0" smtClean="0">
                <a:solidFill>
                  <a:srgbClr val="0070C0"/>
                </a:solidFill>
              </a:rPr>
              <a:t>l</a:t>
            </a:r>
            <a:r>
              <a:rPr lang="ga-IE" b="1" dirty="0" smtClean="0">
                <a:solidFill>
                  <a:srgbClr val="0070C0"/>
                </a:solidFill>
              </a:rPr>
              <a:t>e</a:t>
            </a:r>
            <a:r>
              <a:rPr lang="en-IE" b="1" dirty="0" smtClean="0">
                <a:solidFill>
                  <a:srgbClr val="0070C0"/>
                </a:solidFill>
              </a:rPr>
              <a:t>ach</a:t>
            </a:r>
            <a:r>
              <a:rPr lang="en-IE" b="1" dirty="0" smtClean="0">
                <a:solidFill>
                  <a:srgbClr val="0070C0"/>
                </a:solidFill>
              </a:rPr>
              <a:t>: </a:t>
            </a:r>
          </a:p>
          <a:p>
            <a:pPr marL="514350" indent="-514350">
              <a:buAutoNum type="arabicPeriod"/>
            </a:pPr>
            <a:r>
              <a:rPr lang="en-IE" b="1" dirty="0" err="1" smtClean="0">
                <a:solidFill>
                  <a:srgbClr val="FF0000"/>
                </a:solidFill>
              </a:rPr>
              <a:t>Stó</a:t>
            </a:r>
            <a:r>
              <a:rPr lang="ga-IE" b="1" dirty="0" smtClean="0">
                <a:solidFill>
                  <a:srgbClr val="FF0000"/>
                </a:solidFill>
              </a:rPr>
              <a:t>r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</a:rPr>
              <a:t>fuinn</a:t>
            </a:r>
            <a:r>
              <a:rPr lang="ga-IE" b="1" dirty="0" smtClean="0">
                <a:solidFill>
                  <a:srgbClr val="FF0000"/>
                </a:solidFill>
              </a:rPr>
              <a:t>i</a:t>
            </a:r>
            <a:r>
              <a:rPr lang="en-IE" b="1" dirty="0" err="1" smtClean="0">
                <a:solidFill>
                  <a:srgbClr val="FF0000"/>
                </a:solidFill>
              </a:rPr>
              <a:t>mh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endParaRPr lang="en-IE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 startAt="2"/>
            </a:pPr>
            <a:r>
              <a:rPr lang="en-IE" b="1" dirty="0" err="1" smtClean="0">
                <a:solidFill>
                  <a:srgbClr val="FF0000"/>
                </a:solidFill>
              </a:rPr>
              <a:t>Vitimíní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</a:rPr>
              <a:t>saille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</a:rPr>
              <a:t>intuaslagtha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smtClean="0">
                <a:solidFill>
                  <a:srgbClr val="FF0066"/>
                </a:solidFill>
              </a:rPr>
              <a:t>(A,D,E,K</a:t>
            </a:r>
            <a:r>
              <a:rPr lang="en-IE" b="1" dirty="0" smtClean="0">
                <a:solidFill>
                  <a:srgbClr val="FF0066"/>
                </a:solidFill>
              </a:rPr>
              <a:t>)</a:t>
            </a:r>
            <a:r>
              <a:rPr lang="ga-IE" b="1" dirty="0" smtClean="0">
                <a:solidFill>
                  <a:srgbClr val="FF0066"/>
                </a:solidFill>
              </a:rPr>
              <a:t> a </a:t>
            </a:r>
            <a:r>
              <a:rPr lang="ga-IE" b="1" dirty="0" smtClean="0">
                <a:solidFill>
                  <a:srgbClr val="FF0000"/>
                </a:solidFill>
              </a:rPr>
              <a:t>s</a:t>
            </a:r>
            <a:r>
              <a:rPr lang="en-IE" b="1" dirty="0" err="1" smtClean="0">
                <a:solidFill>
                  <a:srgbClr val="FF0000"/>
                </a:solidFill>
              </a:rPr>
              <a:t>tóráil</a:t>
            </a:r>
            <a:r>
              <a:rPr lang="en-IE" b="1" dirty="0" smtClean="0">
                <a:solidFill>
                  <a:srgbClr val="FF0000"/>
                </a:solidFill>
              </a:rPr>
              <a:t>  </a:t>
            </a:r>
            <a:endParaRPr lang="en-IE" b="1" dirty="0" smtClean="0">
              <a:solidFill>
                <a:srgbClr val="FF0066"/>
              </a:solidFill>
            </a:endParaRPr>
          </a:p>
          <a:p>
            <a:pPr marL="514350" indent="-514350">
              <a:buAutoNum type="arabicPeriod" startAt="2"/>
            </a:pPr>
            <a:r>
              <a:rPr lang="en-IE" dirty="0" err="1" smtClean="0"/>
              <a:t>Cuid</a:t>
            </a:r>
            <a:r>
              <a:rPr lang="en-IE" dirty="0" smtClean="0"/>
              <a:t> mar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</a:rPr>
              <a:t>hormóin</a:t>
            </a:r>
            <a:r>
              <a:rPr lang="en-IE" dirty="0" smtClean="0"/>
              <a:t>.</a:t>
            </a:r>
          </a:p>
          <a:p>
            <a:pPr marL="514350" indent="-514350">
              <a:buAutoNum type="arabicPeriod"/>
            </a:pPr>
            <a:endParaRPr lang="en-IE" dirty="0" smtClean="0"/>
          </a:p>
          <a:p>
            <a:pPr marL="514350" indent="-514350">
              <a:buAutoNum type="arabicPeriod"/>
            </a:pPr>
            <a:endParaRPr lang="en-IE" b="1" dirty="0">
              <a:solidFill>
                <a:srgbClr val="0070C0"/>
              </a:solidFill>
            </a:endParaRPr>
          </a:p>
        </p:txBody>
      </p:sp>
      <p:pic>
        <p:nvPicPr>
          <p:cNvPr id="19458" name="Picture 2" descr="http://www.powervitamins.com/images/18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32048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47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143000"/>
          </a:xfrm>
        </p:spPr>
        <p:txBody>
          <a:bodyPr>
            <a:normAutofit/>
          </a:bodyPr>
          <a:lstStyle/>
          <a:p>
            <a:r>
              <a:rPr lang="en-IE" b="1" u="sng" dirty="0" smtClean="0"/>
              <a:t>3. </a:t>
            </a:r>
            <a:r>
              <a:rPr lang="en-IE" b="1" u="sng" dirty="0" err="1" smtClean="0"/>
              <a:t>Próitéin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3"/>
            <a:ext cx="5400600" cy="3312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b="1" u="sng" dirty="0" err="1" smtClean="0">
                <a:solidFill>
                  <a:srgbClr val="FF0000"/>
                </a:solidFill>
              </a:rPr>
              <a:t>Déanta</a:t>
            </a:r>
            <a:r>
              <a:rPr lang="en-IE" b="1" u="sng" dirty="0" smtClean="0">
                <a:solidFill>
                  <a:srgbClr val="FF0000"/>
                </a:solidFill>
              </a:rPr>
              <a:t> as/</a:t>
            </a:r>
            <a:r>
              <a:rPr lang="en-IE" b="1" u="sng" dirty="0" err="1" smtClean="0">
                <a:solidFill>
                  <a:srgbClr val="FF0000"/>
                </a:solidFill>
              </a:rPr>
              <a:t>Dúile</a:t>
            </a:r>
            <a:r>
              <a:rPr lang="en-IE" b="1" u="sng" dirty="0" smtClean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FF0066"/>
                </a:solidFill>
              </a:rPr>
              <a:t>C, H, O </a:t>
            </a:r>
            <a:r>
              <a:rPr lang="en-IE" b="1" dirty="0" smtClean="0">
                <a:solidFill>
                  <a:srgbClr val="FF0066"/>
                </a:solidFill>
              </a:rPr>
              <a:t>&amp; N –</a:t>
            </a:r>
            <a:r>
              <a:rPr lang="en-IE" b="1" dirty="0" err="1" smtClean="0">
                <a:solidFill>
                  <a:srgbClr val="FF0066"/>
                </a:solidFill>
              </a:rPr>
              <a:t>Nitrigin</a:t>
            </a:r>
            <a:r>
              <a:rPr lang="en-IE" dirty="0" smtClean="0"/>
              <a:t>.</a:t>
            </a:r>
          </a:p>
          <a:p>
            <a:pPr marL="0" indent="0">
              <a:buNone/>
            </a:pPr>
            <a:r>
              <a:rPr lang="en-IE" dirty="0" smtClean="0"/>
              <a:t>(</a:t>
            </a:r>
            <a:r>
              <a:rPr lang="en-IE" dirty="0" err="1" smtClean="0"/>
              <a:t>uaireanta</a:t>
            </a:r>
            <a:r>
              <a:rPr lang="en-IE" dirty="0" smtClean="0"/>
              <a:t> S, </a:t>
            </a:r>
            <a:r>
              <a:rPr lang="en-IE" dirty="0" err="1" smtClean="0"/>
              <a:t>Sulfar</a:t>
            </a:r>
            <a:r>
              <a:rPr lang="en-IE" dirty="0" smtClean="0"/>
              <a:t> </a:t>
            </a:r>
            <a:r>
              <a:rPr lang="en-IE" dirty="0" err="1" smtClean="0"/>
              <a:t>fre</a:t>
            </a:r>
            <a:r>
              <a:rPr lang="ga-IE" dirty="0" smtClean="0"/>
              <a:t>i</a:t>
            </a:r>
            <a:r>
              <a:rPr lang="en-IE" dirty="0" smtClean="0"/>
              <a:t>sin</a:t>
            </a:r>
            <a:r>
              <a:rPr lang="en-IE" dirty="0" smtClean="0"/>
              <a:t>)</a:t>
            </a:r>
          </a:p>
          <a:p>
            <a:pPr marL="0" indent="0">
              <a:buNone/>
            </a:pPr>
            <a:r>
              <a:rPr lang="ga-IE" b="1" u="sng" dirty="0" smtClean="0">
                <a:solidFill>
                  <a:srgbClr val="FF0000"/>
                </a:solidFill>
              </a:rPr>
              <a:t>S</a:t>
            </a:r>
            <a:r>
              <a:rPr lang="en-IE" b="1" u="sng" dirty="0" err="1" smtClean="0">
                <a:solidFill>
                  <a:srgbClr val="FF0000"/>
                </a:solidFill>
              </a:rPr>
              <a:t>truchtúr</a:t>
            </a:r>
            <a:r>
              <a:rPr lang="en-IE" b="1" u="sng" dirty="0" smtClean="0">
                <a:solidFill>
                  <a:srgbClr val="FF0000"/>
                </a:solidFill>
              </a:rPr>
              <a:t>:  </a:t>
            </a:r>
            <a:r>
              <a:rPr lang="en-IE" dirty="0" err="1" smtClean="0"/>
              <a:t>déanta</a:t>
            </a:r>
            <a:r>
              <a:rPr lang="en-IE" dirty="0" smtClean="0"/>
              <a:t> </a:t>
            </a:r>
            <a:r>
              <a:rPr lang="en-IE" dirty="0" err="1" smtClean="0">
                <a:solidFill>
                  <a:srgbClr val="0070C0"/>
                </a:solidFill>
              </a:rPr>
              <a:t>d’</a:t>
            </a:r>
            <a:r>
              <a:rPr lang="en-IE" b="1" dirty="0" err="1" smtClean="0">
                <a:solidFill>
                  <a:srgbClr val="0070C0"/>
                </a:solidFill>
              </a:rPr>
              <a:t>aimínaigé</a:t>
            </a:r>
            <a:r>
              <a:rPr lang="ga-IE" b="1" dirty="0" err="1" smtClean="0">
                <a:solidFill>
                  <a:srgbClr val="0070C0"/>
                </a:solidFill>
              </a:rPr>
              <a:t>id</a:t>
            </a:r>
            <a:r>
              <a:rPr lang="en-IE" b="1" dirty="0" smtClean="0"/>
              <a:t> </a:t>
            </a:r>
            <a:r>
              <a:rPr lang="en-IE" dirty="0" err="1"/>
              <a:t>ina</a:t>
            </a:r>
            <a:r>
              <a:rPr lang="en-IE" dirty="0"/>
              <a:t> </a:t>
            </a:r>
            <a:r>
              <a:rPr lang="en-IE" dirty="0" err="1" smtClean="0"/>
              <a:t>slabhraí</a:t>
            </a:r>
            <a:endParaRPr lang="ga-IE" dirty="0" smtClean="0"/>
          </a:p>
          <a:p>
            <a:pPr marL="0" indent="0">
              <a:buNone/>
            </a:pPr>
            <a:r>
              <a:rPr lang="en-IE" dirty="0" smtClean="0"/>
              <a:t> </a:t>
            </a:r>
            <a:r>
              <a:rPr lang="en-IE" dirty="0" err="1"/>
              <a:t>fada</a:t>
            </a:r>
            <a:r>
              <a:rPr lang="en-IE" dirty="0"/>
              <a:t>. </a:t>
            </a:r>
            <a:r>
              <a:rPr lang="en-IE" dirty="0" smtClean="0"/>
              <a:t>(200+ </a:t>
            </a:r>
            <a:r>
              <a:rPr lang="en-IE" dirty="0" err="1" smtClean="0"/>
              <a:t>aimínaigéad</a:t>
            </a:r>
            <a:r>
              <a:rPr lang="en-IE" dirty="0" smtClean="0"/>
              <a:t>). </a:t>
            </a:r>
          </a:p>
          <a:p>
            <a:pPr marL="0" indent="0">
              <a:buNone/>
            </a:pPr>
            <a:endParaRPr lang="en-I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IE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5220072" y="1772816"/>
            <a:ext cx="3600400" cy="31085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800" dirty="0" err="1" smtClean="0"/>
              <a:t>Bristear</a:t>
            </a:r>
            <a:r>
              <a:rPr lang="en-IE" sz="2800" dirty="0" smtClean="0"/>
              <a:t> </a:t>
            </a:r>
            <a:r>
              <a:rPr lang="en-IE" sz="2800" dirty="0" err="1" smtClean="0"/>
              <a:t>síos</a:t>
            </a:r>
            <a:r>
              <a:rPr lang="en-IE" sz="2800" dirty="0" smtClean="0"/>
              <a:t> </a:t>
            </a:r>
            <a:r>
              <a:rPr lang="en-IE" sz="2800" dirty="0" err="1" smtClean="0"/>
              <a:t>Próitéiní</a:t>
            </a:r>
            <a:r>
              <a:rPr lang="en-IE" sz="2800" dirty="0" smtClean="0"/>
              <a:t> </a:t>
            </a:r>
            <a:r>
              <a:rPr lang="en-IE" sz="2800" dirty="0" err="1" smtClean="0"/>
              <a:t>sa</a:t>
            </a:r>
            <a:r>
              <a:rPr lang="en-IE" sz="2800" dirty="0" smtClean="0"/>
              <a:t> </a:t>
            </a:r>
            <a:r>
              <a:rPr lang="en-IE" sz="2800" dirty="0" err="1" smtClean="0"/>
              <a:t>córas</a:t>
            </a:r>
            <a:r>
              <a:rPr lang="en-IE" sz="2800" dirty="0" smtClean="0"/>
              <a:t> </a:t>
            </a:r>
            <a:r>
              <a:rPr lang="en-IE" sz="2800" dirty="0" err="1" smtClean="0"/>
              <a:t>Diléa</a:t>
            </a:r>
            <a:r>
              <a:rPr lang="en-IE" sz="2800" dirty="0" smtClean="0"/>
              <a:t> &amp; </a:t>
            </a:r>
            <a:r>
              <a:rPr lang="en-IE" sz="2800" dirty="0" err="1" smtClean="0"/>
              <a:t>úsáidtear</a:t>
            </a:r>
            <a:r>
              <a:rPr lang="en-IE" sz="2800" dirty="0" smtClean="0"/>
              <a:t> </a:t>
            </a:r>
            <a:r>
              <a:rPr lang="en-IE" sz="2800" dirty="0" err="1" smtClean="0"/>
              <a:t>na</a:t>
            </a:r>
            <a:r>
              <a:rPr lang="en-IE" sz="2800" dirty="0" smtClean="0"/>
              <a:t> </a:t>
            </a:r>
            <a:r>
              <a:rPr lang="ga-IE" sz="2800" dirty="0" smtClean="0"/>
              <a:t>h</a:t>
            </a:r>
            <a:r>
              <a:rPr lang="en-IE" sz="2800" b="1" dirty="0" err="1" smtClean="0">
                <a:solidFill>
                  <a:srgbClr val="FF0066"/>
                </a:solidFill>
              </a:rPr>
              <a:t>Amínaigéid</a:t>
            </a:r>
            <a:r>
              <a:rPr lang="en-IE" sz="2800" dirty="0" smtClean="0">
                <a:solidFill>
                  <a:srgbClr val="FF0066"/>
                </a:solidFill>
              </a:rPr>
              <a:t> </a:t>
            </a:r>
            <a:r>
              <a:rPr lang="en-IE" sz="2800" dirty="0" err="1" smtClean="0"/>
              <a:t>chun</a:t>
            </a:r>
            <a:r>
              <a:rPr lang="en-IE" sz="2800" dirty="0" smtClean="0"/>
              <a:t> </a:t>
            </a:r>
            <a:r>
              <a:rPr lang="en-IE" sz="2800" b="1" u="sng" dirty="0" err="1" smtClean="0"/>
              <a:t>Próiteiní</a:t>
            </a:r>
            <a:r>
              <a:rPr lang="en-IE" sz="2800" b="1" u="sng" dirty="0" smtClean="0"/>
              <a:t> NUA </a:t>
            </a:r>
            <a:r>
              <a:rPr lang="en-IE" sz="2800" dirty="0" smtClean="0"/>
              <a:t>a </a:t>
            </a:r>
            <a:r>
              <a:rPr lang="en-IE" sz="2800" dirty="0" err="1" smtClean="0"/>
              <a:t>dhéanamh</a:t>
            </a:r>
            <a:r>
              <a:rPr lang="en-IE" sz="2800" dirty="0" smtClean="0"/>
              <a:t> </a:t>
            </a:r>
            <a:r>
              <a:rPr lang="en-IE" sz="2800" dirty="0" err="1" smtClean="0"/>
              <a:t>lastigh</a:t>
            </a:r>
            <a:r>
              <a:rPr lang="en-IE" sz="2800" dirty="0" smtClean="0"/>
              <a:t> </a:t>
            </a:r>
            <a:r>
              <a:rPr lang="en-IE" sz="2800" dirty="0" err="1" smtClean="0"/>
              <a:t>dár</a:t>
            </a:r>
            <a:r>
              <a:rPr lang="en-IE" sz="2800" dirty="0" smtClean="0"/>
              <a:t> </a:t>
            </a:r>
            <a:r>
              <a:rPr lang="ga-IE" sz="2800" dirty="0" err="1" smtClean="0"/>
              <a:t>gc</a:t>
            </a:r>
            <a:r>
              <a:rPr lang="en-IE" sz="2800" dirty="0" err="1" smtClean="0"/>
              <a:t>ealla</a:t>
            </a:r>
            <a:r>
              <a:rPr lang="en-IE" sz="2800" dirty="0" smtClean="0"/>
              <a:t> </a:t>
            </a:r>
            <a:r>
              <a:rPr lang="en-IE" sz="2800" dirty="0" smtClean="0"/>
              <a:t>(</a:t>
            </a:r>
            <a:r>
              <a:rPr lang="en-IE" sz="2800" dirty="0" err="1" smtClean="0"/>
              <a:t>sna</a:t>
            </a:r>
            <a:r>
              <a:rPr lang="en-IE" sz="2800" dirty="0" smtClean="0"/>
              <a:t> </a:t>
            </a:r>
            <a:r>
              <a:rPr lang="en-IE" sz="2800" b="1" dirty="0" err="1" smtClean="0">
                <a:solidFill>
                  <a:srgbClr val="FF0066"/>
                </a:solidFill>
              </a:rPr>
              <a:t>Ribeasóim</a:t>
            </a:r>
            <a:r>
              <a:rPr lang="en-IE" sz="2800" b="1" dirty="0" smtClean="0">
                <a:solidFill>
                  <a:srgbClr val="FF0066"/>
                </a:solidFill>
              </a:rPr>
              <a:t>)</a:t>
            </a:r>
            <a:endParaRPr lang="en-IE" sz="28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5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84" y="764704"/>
            <a:ext cx="3654152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u="sng" dirty="0" err="1" smtClean="0">
                <a:solidFill>
                  <a:srgbClr val="FF0000"/>
                </a:solidFill>
              </a:rPr>
              <a:t>Próitéiní</a:t>
            </a:r>
            <a:r>
              <a:rPr lang="en-IE" b="1" u="sng" dirty="0" smtClean="0">
                <a:solidFill>
                  <a:srgbClr val="FF0000"/>
                </a:solidFill>
              </a:rPr>
              <a:t> </a:t>
            </a:r>
            <a:r>
              <a:rPr lang="en-IE" b="1" u="sng" dirty="0" err="1" smtClean="0">
                <a:solidFill>
                  <a:srgbClr val="FF0000"/>
                </a:solidFill>
              </a:rPr>
              <a:t>déanta</a:t>
            </a:r>
            <a:r>
              <a:rPr lang="en-IE" b="1" u="sng" dirty="0" smtClean="0">
                <a:solidFill>
                  <a:srgbClr val="FF0000"/>
                </a:solidFill>
              </a:rPr>
              <a:t> </a:t>
            </a:r>
            <a:r>
              <a:rPr lang="en-IE" b="1" u="sng" dirty="0" err="1" smtClean="0">
                <a:solidFill>
                  <a:srgbClr val="FF0000"/>
                </a:solidFill>
              </a:rPr>
              <a:t>sa</a:t>
            </a:r>
            <a:r>
              <a:rPr lang="en-IE" b="1" u="sng" dirty="0" smtClean="0">
                <a:solidFill>
                  <a:srgbClr val="FF0000"/>
                </a:solidFill>
              </a:rPr>
              <a:t> </a:t>
            </a:r>
            <a:r>
              <a:rPr lang="en-IE" b="1" u="sng" dirty="0" smtClean="0">
                <a:solidFill>
                  <a:srgbClr val="FF0000"/>
                </a:solidFill>
              </a:rPr>
              <a:t>c</a:t>
            </a:r>
            <a:r>
              <a:rPr lang="ga-IE" b="1" u="sng" dirty="0" smtClean="0">
                <a:solidFill>
                  <a:srgbClr val="FF0000"/>
                </a:solidFill>
              </a:rPr>
              <a:t>h</a:t>
            </a:r>
            <a:r>
              <a:rPr lang="en-IE" b="1" u="sng" dirty="0" err="1" smtClean="0">
                <a:solidFill>
                  <a:srgbClr val="FF0000"/>
                </a:solidFill>
              </a:rPr>
              <a:t>orp</a:t>
            </a:r>
            <a:r>
              <a:rPr lang="en-IE" b="1" u="sng" dirty="0" smtClean="0">
                <a:solidFill>
                  <a:srgbClr val="FF0000"/>
                </a:solidFill>
              </a:rPr>
              <a:t> do</a:t>
            </a:r>
            <a:r>
              <a:rPr lang="ga-IE" b="1" u="sng" dirty="0" smtClean="0">
                <a:solidFill>
                  <a:srgbClr val="FF0000"/>
                </a:solidFill>
              </a:rPr>
              <a:t>:</a:t>
            </a:r>
            <a:r>
              <a:rPr lang="en-IE" b="1" u="sng" dirty="0" smtClean="0">
                <a:solidFill>
                  <a:srgbClr val="FF0000"/>
                </a:solidFill>
              </a:rPr>
              <a:t> </a:t>
            </a:r>
            <a:r>
              <a:rPr lang="ga-IE" dirty="0" smtClean="0"/>
              <a:t>e</a:t>
            </a:r>
            <a:r>
              <a:rPr lang="en-IE" dirty="0" err="1" smtClean="0"/>
              <a:t>insímí</a:t>
            </a:r>
            <a:r>
              <a:rPr lang="en-IE" dirty="0"/>
              <a:t>, </a:t>
            </a:r>
            <a:r>
              <a:rPr lang="ga-IE" dirty="0" smtClean="0"/>
              <a:t>h</a:t>
            </a:r>
            <a:r>
              <a:rPr lang="en-IE" dirty="0" err="1" smtClean="0"/>
              <a:t>ormó</a:t>
            </a:r>
            <a:r>
              <a:rPr lang="ga-IE" dirty="0" smtClean="0"/>
              <a:t>i</a:t>
            </a:r>
            <a:r>
              <a:rPr lang="en-IE" dirty="0" smtClean="0"/>
              <a:t>n</a:t>
            </a:r>
            <a:r>
              <a:rPr lang="en-IE" dirty="0"/>
              <a:t>, </a:t>
            </a:r>
            <a:r>
              <a:rPr lang="en-IE" dirty="0" err="1" smtClean="0"/>
              <a:t>próitéin</a:t>
            </a:r>
            <a:r>
              <a:rPr lang="en-IE" dirty="0" smtClean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 smtClean="0"/>
              <a:t>matá</a:t>
            </a:r>
            <a:r>
              <a:rPr lang="ga-IE" dirty="0" smtClean="0"/>
              <a:t>i</a:t>
            </a:r>
            <a:r>
              <a:rPr lang="en-IE" dirty="0" smtClean="0"/>
              <a:t>n</a:t>
            </a:r>
            <a:r>
              <a:rPr lang="ga-IE" dirty="0" smtClean="0"/>
              <a:t> (</a:t>
            </a:r>
            <a:r>
              <a:rPr lang="en-IE" dirty="0" err="1" smtClean="0"/>
              <a:t>mió</a:t>
            </a:r>
            <a:r>
              <a:rPr lang="ga-IE" dirty="0" smtClean="0"/>
              <a:t>i</a:t>
            </a:r>
            <a:r>
              <a:rPr lang="en-IE" dirty="0" smtClean="0"/>
              <a:t>sin</a:t>
            </a:r>
            <a:r>
              <a:rPr lang="ga-IE" dirty="0" smtClean="0"/>
              <a:t>)</a:t>
            </a:r>
            <a:r>
              <a:rPr lang="en-IE" dirty="0" smtClean="0"/>
              <a:t>, </a:t>
            </a:r>
            <a:r>
              <a:rPr lang="ga-IE" dirty="0" smtClean="0"/>
              <a:t>i g</a:t>
            </a:r>
            <a:r>
              <a:rPr lang="en-IE" dirty="0" err="1" smtClean="0"/>
              <a:t>craiceann</a:t>
            </a:r>
            <a:r>
              <a:rPr lang="ga-IE" dirty="0" smtClean="0"/>
              <a:t> (</a:t>
            </a:r>
            <a:r>
              <a:rPr lang="en-IE" dirty="0" err="1" smtClean="0"/>
              <a:t>colla</a:t>
            </a:r>
            <a:r>
              <a:rPr lang="ga-IE" dirty="0" smtClean="0"/>
              <a:t>i</a:t>
            </a:r>
            <a:r>
              <a:rPr lang="en-IE" dirty="0" smtClean="0"/>
              <a:t>gin</a:t>
            </a:r>
            <a:r>
              <a:rPr lang="ga-IE" dirty="0" smtClean="0"/>
              <a:t>)</a:t>
            </a:r>
            <a:r>
              <a:rPr lang="en-IE" dirty="0" smtClean="0"/>
              <a:t> </a:t>
            </a:r>
            <a:r>
              <a:rPr lang="en-IE" dirty="0" err="1" smtClean="0"/>
              <a:t>agus</a:t>
            </a:r>
            <a:r>
              <a:rPr lang="en-IE" dirty="0" smtClean="0"/>
              <a:t> </a:t>
            </a:r>
            <a:r>
              <a:rPr lang="en-IE" dirty="0" err="1"/>
              <a:t>líocha</a:t>
            </a:r>
            <a:r>
              <a:rPr lang="en-IE" dirty="0"/>
              <a:t> </a:t>
            </a: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(</a:t>
            </a:r>
            <a:r>
              <a:rPr lang="en-IE" dirty="0"/>
              <a:t>pigments). </a:t>
            </a:r>
            <a:endParaRPr lang="en-I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3" t="4788" r="-11683" b="-1076"/>
          <a:stretch/>
        </p:blipFill>
        <p:spPr bwMode="auto">
          <a:xfrm>
            <a:off x="3779912" y="620688"/>
            <a:ext cx="6183065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987824" y="2636912"/>
            <a:ext cx="1224136" cy="2520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598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9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b="1" u="sng" dirty="0" err="1">
                <a:solidFill>
                  <a:srgbClr val="FF0066"/>
                </a:solidFill>
              </a:rPr>
              <a:t>Struchtúr</a:t>
            </a:r>
            <a:r>
              <a:rPr lang="en-IE" b="1" u="sng" dirty="0">
                <a:solidFill>
                  <a:srgbClr val="FF0066"/>
                </a:solidFill>
              </a:rPr>
              <a:t> </a:t>
            </a:r>
            <a:r>
              <a:rPr lang="en-IE" b="1" u="sng" dirty="0" err="1">
                <a:solidFill>
                  <a:srgbClr val="FF0066"/>
                </a:solidFill>
              </a:rPr>
              <a:t>na</a:t>
            </a:r>
            <a:r>
              <a:rPr lang="en-IE" b="1" u="sng" dirty="0">
                <a:solidFill>
                  <a:srgbClr val="FF0066"/>
                </a:solidFill>
              </a:rPr>
              <a:t> </a:t>
            </a:r>
            <a:r>
              <a:rPr lang="en-IE" b="1" u="sng" dirty="0" err="1" smtClean="0">
                <a:solidFill>
                  <a:srgbClr val="FF0066"/>
                </a:solidFill>
              </a:rPr>
              <a:t>bpróitéiní</a:t>
            </a:r>
            <a:r>
              <a:rPr lang="en-IE" b="1" u="sng" dirty="0" smtClean="0">
                <a:solidFill>
                  <a:srgbClr val="FF0066"/>
                </a:solidFill>
              </a:rPr>
              <a:t>: </a:t>
            </a:r>
            <a:r>
              <a:rPr lang="en-IE" b="1" u="sng" dirty="0" err="1" smtClean="0">
                <a:solidFill>
                  <a:srgbClr val="FF0066"/>
                </a:solidFill>
              </a:rPr>
              <a:t>slabhra</a:t>
            </a:r>
            <a:r>
              <a:rPr lang="en-IE" b="1" u="sng" dirty="0" smtClean="0">
                <a:solidFill>
                  <a:srgbClr val="FF0066"/>
                </a:solidFill>
              </a:rPr>
              <a:t> </a:t>
            </a:r>
            <a:r>
              <a:rPr lang="en-IE" b="1" u="sng" dirty="0" err="1" smtClean="0">
                <a:solidFill>
                  <a:srgbClr val="FF0066"/>
                </a:solidFill>
              </a:rPr>
              <a:t>fada</a:t>
            </a:r>
            <a:r>
              <a:rPr lang="en-IE" b="1" u="sng" dirty="0" smtClean="0">
                <a:solidFill>
                  <a:srgbClr val="FF0066"/>
                </a:solidFill>
              </a:rPr>
              <a:t> </a:t>
            </a:r>
            <a:r>
              <a:rPr lang="en-IE" b="1" u="sng" dirty="0" smtClean="0">
                <a:solidFill>
                  <a:srgbClr val="FF0066"/>
                </a:solidFill>
              </a:rPr>
              <a:t>a</a:t>
            </a:r>
            <a:r>
              <a:rPr lang="ga-IE" b="1" u="sng" dirty="0" smtClean="0">
                <a:solidFill>
                  <a:srgbClr val="FF0066"/>
                </a:solidFill>
              </a:rPr>
              <a:t>i</a:t>
            </a:r>
            <a:r>
              <a:rPr lang="en-IE" b="1" u="sng" dirty="0" err="1" smtClean="0">
                <a:solidFill>
                  <a:srgbClr val="FF0066"/>
                </a:solidFill>
              </a:rPr>
              <a:t>mínaigé</a:t>
            </a:r>
            <a:r>
              <a:rPr lang="ga-IE" b="1" u="sng" dirty="0" smtClean="0">
                <a:solidFill>
                  <a:srgbClr val="FF0066"/>
                </a:solidFill>
              </a:rPr>
              <a:t>a</a:t>
            </a:r>
            <a:r>
              <a:rPr lang="en-IE" b="1" u="sng" dirty="0" smtClean="0">
                <a:solidFill>
                  <a:srgbClr val="FF0066"/>
                </a:solidFill>
              </a:rPr>
              <a:t>d </a:t>
            </a:r>
            <a:r>
              <a:rPr lang="en-IE" b="1" u="sng" dirty="0" smtClean="0">
                <a:solidFill>
                  <a:srgbClr val="FF0066"/>
                </a:solidFill>
              </a:rPr>
              <a:t>(</a:t>
            </a:r>
            <a:r>
              <a:rPr lang="en-IE" b="1" u="sng" dirty="0" err="1" smtClean="0">
                <a:solidFill>
                  <a:srgbClr val="FF0066"/>
                </a:solidFill>
              </a:rPr>
              <a:t>nasc</a:t>
            </a:r>
            <a:r>
              <a:rPr lang="en-IE" b="1" u="sng" dirty="0" smtClean="0">
                <a:solidFill>
                  <a:srgbClr val="FF0066"/>
                </a:solidFill>
              </a:rPr>
              <a:t> </a:t>
            </a:r>
            <a:r>
              <a:rPr lang="en-IE" b="1" u="sng" dirty="0" err="1" smtClean="0">
                <a:solidFill>
                  <a:srgbClr val="FF0066"/>
                </a:solidFill>
              </a:rPr>
              <a:t>pe</a:t>
            </a:r>
            <a:r>
              <a:rPr lang="ga-IE" b="1" u="sng" dirty="0" smtClean="0">
                <a:solidFill>
                  <a:srgbClr val="FF0066"/>
                </a:solidFill>
              </a:rPr>
              <a:t>i</a:t>
            </a:r>
            <a:r>
              <a:rPr lang="en-IE" b="1" u="sng" dirty="0" err="1" smtClean="0">
                <a:solidFill>
                  <a:srgbClr val="FF0066"/>
                </a:solidFill>
              </a:rPr>
              <a:t>ptídeach</a:t>
            </a:r>
            <a:r>
              <a:rPr lang="en-IE" b="1" u="sng" dirty="0">
                <a:solidFill>
                  <a:srgbClr val="FF0066"/>
                </a:solidFill>
              </a:rPr>
              <a:t>)</a:t>
            </a:r>
            <a:endParaRPr lang="en-IE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640960" cy="5229200"/>
          </a:xfrm>
        </p:spPr>
        <p:txBody>
          <a:bodyPr>
            <a:normAutofit/>
          </a:bodyPr>
          <a:lstStyle/>
          <a:p>
            <a:endParaRPr lang="en-IE" dirty="0"/>
          </a:p>
          <a:p>
            <a:endParaRPr lang="en-IE" dirty="0"/>
          </a:p>
          <a:p>
            <a:pPr marL="0" indent="0">
              <a:buNone/>
            </a:pPr>
            <a:endParaRPr lang="en-IE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b="1" u="sng" dirty="0" smtClean="0">
              <a:solidFill>
                <a:srgbClr val="FF0000"/>
              </a:solidFill>
            </a:endParaRPr>
          </a:p>
          <a:p>
            <a:endParaRPr lang="en-IE" dirty="0"/>
          </a:p>
        </p:txBody>
      </p:sp>
      <p:pic>
        <p:nvPicPr>
          <p:cNvPr id="21506" name="Picture 2" descr="http://homepages.ius.edu/dspurloc/c122/images/aminostr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8" y="2741775"/>
            <a:ext cx="3925238" cy="256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23</a:t>
            </a:fld>
            <a:endParaRPr lang="en-I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5220072" y="2276872"/>
            <a:ext cx="3050798" cy="26161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FF0000"/>
                </a:solidFill>
              </a:rPr>
              <a:t>2 </a:t>
            </a:r>
            <a:r>
              <a:rPr lang="en-IE" sz="2800" b="1" dirty="0" smtClean="0">
                <a:solidFill>
                  <a:srgbClr val="FF0000"/>
                </a:solidFill>
              </a:rPr>
              <a:t>c</a:t>
            </a:r>
            <a:r>
              <a:rPr lang="ga-IE" sz="2800" b="1" dirty="0" smtClean="0">
                <a:solidFill>
                  <a:srgbClr val="FF0000"/>
                </a:solidFill>
              </a:rPr>
              <a:t>h</a:t>
            </a:r>
            <a:r>
              <a:rPr lang="en-IE" sz="2800" b="1" dirty="0" err="1" smtClean="0">
                <a:solidFill>
                  <a:srgbClr val="FF0000"/>
                </a:solidFill>
              </a:rPr>
              <a:t>ruth</a:t>
            </a:r>
            <a:r>
              <a:rPr lang="en-IE" sz="2800" b="1" dirty="0" smtClean="0">
                <a:solidFill>
                  <a:srgbClr val="FF0000"/>
                </a:solidFill>
              </a:rPr>
              <a:t> </a:t>
            </a:r>
            <a:r>
              <a:rPr lang="en-IE" sz="2800" b="1" dirty="0" smtClean="0">
                <a:solidFill>
                  <a:srgbClr val="FF0000"/>
                </a:solidFill>
              </a:rPr>
              <a:t>ag </a:t>
            </a:r>
            <a:r>
              <a:rPr lang="en-IE" sz="2800" b="1" dirty="0" err="1" smtClean="0">
                <a:solidFill>
                  <a:srgbClr val="FF0000"/>
                </a:solidFill>
              </a:rPr>
              <a:t>na</a:t>
            </a:r>
            <a:r>
              <a:rPr lang="en-IE" sz="2800" b="1" dirty="0" smtClean="0">
                <a:solidFill>
                  <a:srgbClr val="FF0000"/>
                </a:solidFill>
              </a:rPr>
              <a:t> </a:t>
            </a:r>
            <a:r>
              <a:rPr lang="en-IE" sz="2800" b="1" dirty="0" err="1" smtClean="0">
                <a:solidFill>
                  <a:srgbClr val="FF0000"/>
                </a:solidFill>
              </a:rPr>
              <a:t>Próitéiní</a:t>
            </a:r>
            <a:r>
              <a:rPr lang="en-IE" sz="28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IE" sz="3600" dirty="0" smtClean="0"/>
              <a:t>1- </a:t>
            </a:r>
            <a:r>
              <a:rPr lang="ga-IE" sz="3600" dirty="0" smtClean="0"/>
              <a:t>Cruinneog</a:t>
            </a:r>
            <a:r>
              <a:rPr lang="en-IE" sz="3600" dirty="0" smtClean="0"/>
              <a:t>ach</a:t>
            </a:r>
            <a:endParaRPr lang="en-IE" sz="3600" dirty="0" smtClean="0"/>
          </a:p>
          <a:p>
            <a:r>
              <a:rPr lang="en-IE" sz="3600" dirty="0" smtClean="0"/>
              <a:t>2- </a:t>
            </a:r>
            <a:r>
              <a:rPr lang="en-IE" sz="3600" dirty="0" err="1" smtClean="0"/>
              <a:t>Fillte</a:t>
            </a:r>
            <a:r>
              <a:rPr lang="en-IE" sz="3600" dirty="0" smtClean="0"/>
              <a:t> 3D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1293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445624" cy="1143000"/>
          </a:xfrm>
        </p:spPr>
        <p:txBody>
          <a:bodyPr>
            <a:normAutofit fontScale="90000"/>
          </a:bodyPr>
          <a:lstStyle/>
          <a:p>
            <a:r>
              <a:rPr lang="en-IE" u="sng" dirty="0" smtClean="0">
                <a:solidFill>
                  <a:srgbClr val="FF0066"/>
                </a:solidFill>
              </a:rPr>
              <a:t>*Difriúil le carb. &amp; lipidí mar NÍ FÉIDIR le do </a:t>
            </a:r>
            <a:r>
              <a:rPr lang="en-IE" u="sng" dirty="0" err="1" smtClean="0">
                <a:solidFill>
                  <a:srgbClr val="FF0066"/>
                </a:solidFill>
              </a:rPr>
              <a:t>chorp</a:t>
            </a:r>
            <a:r>
              <a:rPr lang="en-IE" u="sng" dirty="0" smtClean="0">
                <a:solidFill>
                  <a:srgbClr val="FF0066"/>
                </a:solidFill>
              </a:rPr>
              <a:t> </a:t>
            </a:r>
            <a:r>
              <a:rPr lang="en-IE" u="sng" dirty="0" err="1" smtClean="0">
                <a:solidFill>
                  <a:srgbClr val="FF0066"/>
                </a:solidFill>
              </a:rPr>
              <a:t>Pró</a:t>
            </a:r>
            <a:r>
              <a:rPr lang="ga-IE" u="sng" dirty="0" smtClean="0">
                <a:solidFill>
                  <a:srgbClr val="FF0066"/>
                </a:solidFill>
              </a:rPr>
              <a:t>i</a:t>
            </a:r>
            <a:r>
              <a:rPr lang="en-IE" u="sng" dirty="0" err="1" smtClean="0">
                <a:solidFill>
                  <a:srgbClr val="FF0066"/>
                </a:solidFill>
              </a:rPr>
              <a:t>téin</a:t>
            </a:r>
            <a:r>
              <a:rPr lang="ga-IE" u="sng" dirty="0" smtClean="0">
                <a:solidFill>
                  <a:srgbClr val="FF0066"/>
                </a:solidFill>
              </a:rPr>
              <a:t>í</a:t>
            </a:r>
            <a:r>
              <a:rPr lang="en-IE" u="sng" dirty="0" smtClean="0">
                <a:solidFill>
                  <a:srgbClr val="FF0066"/>
                </a:solidFill>
              </a:rPr>
              <a:t> </a:t>
            </a:r>
            <a:r>
              <a:rPr lang="en-IE" u="sng" dirty="0" smtClean="0">
                <a:solidFill>
                  <a:srgbClr val="FF0066"/>
                </a:solidFill>
              </a:rPr>
              <a:t>a stóráil!!</a:t>
            </a:r>
            <a:endParaRPr lang="en-IE" u="sng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844825"/>
            <a:ext cx="4356484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u="sng" dirty="0" smtClean="0">
                <a:solidFill>
                  <a:srgbClr val="FF0000"/>
                </a:solidFill>
              </a:rPr>
              <a:t>Eisfhearadh: 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0070C0"/>
                </a:solidFill>
              </a:rPr>
              <a:t>Dianscaoiltear </a:t>
            </a:r>
            <a:r>
              <a:rPr lang="en-IE" dirty="0" err="1" smtClean="0">
                <a:solidFill>
                  <a:srgbClr val="0070C0"/>
                </a:solidFill>
              </a:rPr>
              <a:t>aon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err="1" smtClean="0">
                <a:solidFill>
                  <a:srgbClr val="0070C0"/>
                </a:solidFill>
              </a:rPr>
              <a:t>aimínaigéad</a:t>
            </a:r>
            <a:r>
              <a:rPr lang="en-IE" dirty="0">
                <a:solidFill>
                  <a:srgbClr val="0070C0"/>
                </a:solidFill>
              </a:rPr>
              <a:t> </a:t>
            </a:r>
            <a:r>
              <a:rPr lang="en-IE" dirty="0" smtClean="0">
                <a:solidFill>
                  <a:srgbClr val="0070C0"/>
                </a:solidFill>
              </a:rPr>
              <a:t>BREIS</a:t>
            </a:r>
            <a:r>
              <a:rPr lang="ga-IE" dirty="0" smtClean="0">
                <a:solidFill>
                  <a:srgbClr val="0070C0"/>
                </a:solidFill>
              </a:rPr>
              <a:t>E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>
                <a:solidFill>
                  <a:srgbClr val="0070C0"/>
                </a:solidFill>
              </a:rPr>
              <a:t>san </a:t>
            </a:r>
            <a:r>
              <a:rPr lang="en-IE" b="1" dirty="0">
                <a:solidFill>
                  <a:srgbClr val="FF0066"/>
                </a:solidFill>
              </a:rPr>
              <a:t>Ae</a:t>
            </a:r>
            <a:r>
              <a:rPr lang="en-IE" dirty="0"/>
              <a:t>.  </a:t>
            </a:r>
          </a:p>
          <a:p>
            <a:pPr marL="0" indent="0">
              <a:buNone/>
            </a:pPr>
            <a:r>
              <a:rPr lang="en-IE" dirty="0" err="1"/>
              <a:t>Baintear</a:t>
            </a:r>
            <a:r>
              <a:rPr lang="en-IE" dirty="0"/>
              <a:t> </a:t>
            </a:r>
            <a:r>
              <a:rPr lang="ga-IE" dirty="0" smtClean="0"/>
              <a:t>amach </a:t>
            </a:r>
            <a:r>
              <a:rPr lang="en-IE" dirty="0" smtClean="0"/>
              <a:t>an </a:t>
            </a:r>
            <a:r>
              <a:rPr lang="en-IE" dirty="0" err="1" smtClean="0"/>
              <a:t>grúpa</a:t>
            </a:r>
            <a:r>
              <a:rPr lang="en-IE" dirty="0" smtClean="0"/>
              <a:t>  </a:t>
            </a:r>
            <a:r>
              <a:rPr lang="en-IE" b="1" dirty="0" smtClean="0">
                <a:solidFill>
                  <a:srgbClr val="00B050"/>
                </a:solidFill>
              </a:rPr>
              <a:t>NH</a:t>
            </a:r>
            <a:r>
              <a:rPr lang="en-IE" b="1" baseline="-25000" dirty="0" smtClean="0">
                <a:solidFill>
                  <a:srgbClr val="00B050"/>
                </a:solidFill>
              </a:rPr>
              <a:t>2</a:t>
            </a:r>
            <a:r>
              <a:rPr lang="en-IE" b="1" dirty="0" smtClean="0">
                <a:solidFill>
                  <a:srgbClr val="00B050"/>
                </a:solidFill>
              </a:rPr>
              <a:t>(</a:t>
            </a:r>
            <a:r>
              <a:rPr lang="en-IE" b="1" dirty="0" err="1" smtClean="0">
                <a:solidFill>
                  <a:srgbClr val="00B050"/>
                </a:solidFill>
              </a:rPr>
              <a:t>dí</a:t>
            </a:r>
            <a:r>
              <a:rPr lang="ga-IE" b="1" dirty="0" smtClean="0">
                <a:solidFill>
                  <a:srgbClr val="00B050"/>
                </a:solidFill>
              </a:rPr>
              <a:t>-</a:t>
            </a:r>
            <a:r>
              <a:rPr lang="en-IE" b="1" dirty="0" err="1" smtClean="0">
                <a:solidFill>
                  <a:srgbClr val="00B050"/>
                </a:solidFill>
              </a:rPr>
              <a:t>aimíníú</a:t>
            </a:r>
            <a:r>
              <a:rPr lang="en-IE" b="1" dirty="0">
                <a:solidFill>
                  <a:srgbClr val="00B050"/>
                </a:solidFill>
              </a:rPr>
              <a:t>) </a:t>
            </a:r>
            <a:r>
              <a:rPr lang="en-IE" dirty="0"/>
              <a:t>&amp; </a:t>
            </a:r>
            <a:r>
              <a:rPr lang="en-IE" dirty="0" smtClean="0"/>
              <a:t>déantar </a:t>
            </a:r>
            <a:r>
              <a:rPr lang="en-IE" b="1" dirty="0" err="1">
                <a:solidFill>
                  <a:srgbClr val="FF0066"/>
                </a:solidFill>
              </a:rPr>
              <a:t>úiré</a:t>
            </a:r>
            <a:r>
              <a:rPr lang="en-IE" dirty="0"/>
              <a:t> – (déantar </a:t>
            </a:r>
            <a:r>
              <a:rPr lang="en-IE" b="1" dirty="0"/>
              <a:t>fual</a:t>
            </a:r>
            <a:r>
              <a:rPr lang="en-IE" dirty="0"/>
              <a:t> </a:t>
            </a:r>
            <a:r>
              <a:rPr lang="en-IE" dirty="0" smtClean="0"/>
              <a:t>as seo </a:t>
            </a:r>
            <a:r>
              <a:rPr lang="en-IE" dirty="0" err="1" smtClean="0"/>
              <a:t>sna</a:t>
            </a:r>
            <a:r>
              <a:rPr lang="en-IE" dirty="0" smtClean="0"/>
              <a:t> </a:t>
            </a:r>
            <a:r>
              <a:rPr lang="ga-IE" dirty="0" smtClean="0"/>
              <a:t>d</a:t>
            </a:r>
            <a:r>
              <a:rPr lang="en-IE" dirty="0" err="1" smtClean="0"/>
              <a:t>uáin</a:t>
            </a:r>
            <a:r>
              <a:rPr lang="en-IE" dirty="0"/>
              <a:t>).</a:t>
            </a:r>
          </a:p>
          <a:p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473" y="1916832"/>
            <a:ext cx="4047734" cy="435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3573016"/>
            <a:ext cx="341987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err="1" smtClean="0"/>
              <a:t>Stór</a:t>
            </a:r>
            <a:r>
              <a:rPr lang="ga-IE" dirty="0" err="1" smtClean="0"/>
              <a:t>ái</a:t>
            </a:r>
            <a:r>
              <a:rPr lang="en-IE" dirty="0" err="1" smtClean="0"/>
              <a:t>ltear</a:t>
            </a:r>
            <a:r>
              <a:rPr lang="en-IE" dirty="0" smtClean="0"/>
              <a:t> </a:t>
            </a:r>
            <a:r>
              <a:rPr lang="en-IE" dirty="0" err="1" smtClean="0"/>
              <a:t>aon</a:t>
            </a:r>
            <a:r>
              <a:rPr lang="en-IE" dirty="0" smtClean="0"/>
              <a:t> __________ </a:t>
            </a:r>
            <a:r>
              <a:rPr lang="ga-IE" dirty="0" smtClean="0"/>
              <a:t>breise </a:t>
            </a:r>
            <a:r>
              <a:rPr lang="en-IE" dirty="0" smtClean="0"/>
              <a:t>&amp; _____ mar s</a:t>
            </a:r>
            <a:r>
              <a:rPr lang="ga-IE" dirty="0" smtClean="0"/>
              <a:t>h</a:t>
            </a:r>
            <a:r>
              <a:rPr lang="en-IE" dirty="0" err="1" smtClean="0"/>
              <a:t>aill</a:t>
            </a:r>
            <a:r>
              <a:rPr lang="en-IE" dirty="0" smtClean="0"/>
              <a:t> </a:t>
            </a:r>
            <a:r>
              <a:rPr lang="en-IE" dirty="0" err="1" smtClean="0"/>
              <a:t>faoin</a:t>
            </a:r>
            <a:r>
              <a:rPr lang="en-IE" dirty="0" smtClean="0"/>
              <a:t> </a:t>
            </a:r>
            <a:r>
              <a:rPr lang="ga-IE" dirty="0" smtClean="0"/>
              <a:t>g</a:t>
            </a:r>
            <a:r>
              <a:rPr lang="en-IE" dirty="0" err="1" smtClean="0"/>
              <a:t>craiceann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661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7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6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15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54" tmFilter="0, 0; 0.125,0.2665; 0.25,0.4; 0.375,0.465; 0.5,0.5;  0.625,0.535; 0.75,0.6; 0.875,0.7335; 1,1">
                                          <p:stCondLst>
                                            <p:cond delay="31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77" tmFilter="0, 0; 0.125,0.2665; 0.25,0.4; 0.375,0.465; 0.5,0.5;  0.625,0.535; 0.75,0.6; 0.875,0.7335; 1,1">
                                          <p:stCondLst>
                                            <p:cond delay="628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79" tmFilter="0, 0; 0.125,0.2665; 0.25,0.4; 0.375,0.465; 0.5,0.5;  0.625,0.535; 0.75,0.6; 0.875,0.7335; 1,1">
                                          <p:stCondLst>
                                            <p:cond delay="78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24">
                                          <p:stCondLst>
                                            <p:cond delay="30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788" decel="50000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24">
                                          <p:stCondLst>
                                            <p:cond delay="62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788" decel="50000">
                                          <p:stCondLst>
                                            <p:cond delay="6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24">
                                          <p:stCondLst>
                                            <p:cond delay="77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788" decel="50000">
                                          <p:stCondLst>
                                            <p:cond delay="79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24">
                                          <p:stCondLst>
                                            <p:cond delay="85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788" decel="50000">
                                          <p:stCondLst>
                                            <p:cond delay="8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7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6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15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154" tmFilter="0, 0; 0.125,0.2665; 0.25,0.4; 0.375,0.465; 0.5,0.5;  0.625,0.535; 0.75,0.6; 0.875,0.7335; 1,1">
                                          <p:stCondLst>
                                            <p:cond delay="31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77" tmFilter="0, 0; 0.125,0.2665; 0.25,0.4; 0.375,0.465; 0.5,0.5;  0.625,0.535; 0.75,0.6; 0.875,0.7335; 1,1">
                                          <p:stCondLst>
                                            <p:cond delay="628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79" tmFilter="0, 0; 0.125,0.2665; 0.25,0.4; 0.375,0.465; 0.5,0.5;  0.625,0.535; 0.75,0.6; 0.875,0.7335; 1,1">
                                          <p:stCondLst>
                                            <p:cond delay="78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24">
                                          <p:stCondLst>
                                            <p:cond delay="30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788" decel="50000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24">
                                          <p:stCondLst>
                                            <p:cond delay="62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788" decel="50000">
                                          <p:stCondLst>
                                            <p:cond delay="6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24">
                                          <p:stCondLst>
                                            <p:cond delay="77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788" decel="50000">
                                          <p:stCondLst>
                                            <p:cond delay="79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24">
                                          <p:stCondLst>
                                            <p:cond delay="85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788" decel="50000">
                                          <p:stCondLst>
                                            <p:cond delay="8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7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6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15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154" tmFilter="0, 0; 0.125,0.2665; 0.25,0.4; 0.375,0.465; 0.5,0.5;  0.625,0.535; 0.75,0.6; 0.875,0.7335; 1,1">
                                          <p:stCondLst>
                                            <p:cond delay="31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77" tmFilter="0, 0; 0.125,0.2665; 0.25,0.4; 0.375,0.465; 0.5,0.5;  0.625,0.535; 0.75,0.6; 0.875,0.7335; 1,1">
                                          <p:stCondLst>
                                            <p:cond delay="628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79" tmFilter="0, 0; 0.125,0.2665; 0.25,0.4; 0.375,0.465; 0.5,0.5;  0.625,0.535; 0.75,0.6; 0.875,0.7335; 1,1">
                                          <p:stCondLst>
                                            <p:cond delay="78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24">
                                          <p:stCondLst>
                                            <p:cond delay="30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788" decel="50000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24">
                                          <p:stCondLst>
                                            <p:cond delay="62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788" decel="50000">
                                          <p:stCondLst>
                                            <p:cond delay="6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24">
                                          <p:stCondLst>
                                            <p:cond delay="77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788" decel="50000">
                                          <p:stCondLst>
                                            <p:cond delay="79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24">
                                          <p:stCondLst>
                                            <p:cond delay="85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788" decel="50000">
                                          <p:stCondLst>
                                            <p:cond delay="8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u="sng" dirty="0" err="1" smtClean="0">
                <a:solidFill>
                  <a:srgbClr val="00B050"/>
                </a:solidFill>
              </a:rPr>
              <a:t>Cai</a:t>
            </a:r>
            <a:r>
              <a:rPr lang="ga-IE" u="sng" dirty="0" err="1" smtClean="0">
                <a:solidFill>
                  <a:srgbClr val="00B050"/>
                </a:solidFill>
              </a:rPr>
              <a:t>th</a:t>
            </a:r>
            <a:r>
              <a:rPr lang="en-IE" u="sng" dirty="0" smtClean="0">
                <a:solidFill>
                  <a:srgbClr val="00B050"/>
                </a:solidFill>
              </a:rPr>
              <a:t>fear </a:t>
            </a:r>
            <a:r>
              <a:rPr lang="en-IE" u="sng" dirty="0" err="1" smtClean="0">
                <a:solidFill>
                  <a:srgbClr val="00B050"/>
                </a:solidFill>
              </a:rPr>
              <a:t>roinnt</a:t>
            </a:r>
            <a:r>
              <a:rPr lang="en-IE" u="sng" dirty="0" smtClean="0">
                <a:solidFill>
                  <a:srgbClr val="00B050"/>
                </a:solidFill>
              </a:rPr>
              <a:t> </a:t>
            </a:r>
            <a:r>
              <a:rPr lang="en-IE" u="sng" dirty="0" smtClean="0">
                <a:solidFill>
                  <a:srgbClr val="00B050"/>
                </a:solidFill>
              </a:rPr>
              <a:t>a</a:t>
            </a:r>
            <a:r>
              <a:rPr lang="ga-IE" u="sng" dirty="0" smtClean="0">
                <a:solidFill>
                  <a:srgbClr val="00B050"/>
                </a:solidFill>
              </a:rPr>
              <a:t>i</a:t>
            </a:r>
            <a:r>
              <a:rPr lang="en-IE" u="sng" dirty="0" err="1" smtClean="0">
                <a:solidFill>
                  <a:srgbClr val="00B050"/>
                </a:solidFill>
              </a:rPr>
              <a:t>mínaigé</a:t>
            </a:r>
            <a:r>
              <a:rPr lang="ga-IE" u="sng" dirty="0" smtClean="0">
                <a:solidFill>
                  <a:srgbClr val="00B050"/>
                </a:solidFill>
              </a:rPr>
              <a:t>a</a:t>
            </a:r>
            <a:r>
              <a:rPr lang="en-IE" u="sng" dirty="0" smtClean="0">
                <a:solidFill>
                  <a:srgbClr val="00B050"/>
                </a:solidFill>
              </a:rPr>
              <a:t>d </a:t>
            </a:r>
            <a:r>
              <a:rPr lang="en-IE" u="sng" dirty="0" smtClean="0">
                <a:solidFill>
                  <a:srgbClr val="00B050"/>
                </a:solidFill>
              </a:rPr>
              <a:t>a </a:t>
            </a:r>
            <a:r>
              <a:rPr lang="en-IE" u="sng" dirty="0" err="1" smtClean="0">
                <a:solidFill>
                  <a:srgbClr val="00B050"/>
                </a:solidFill>
              </a:rPr>
              <a:t>choiméad</a:t>
            </a:r>
            <a:r>
              <a:rPr lang="en-IE" u="sng" dirty="0" smtClean="0">
                <a:solidFill>
                  <a:srgbClr val="00B050"/>
                </a:solidFill>
              </a:rPr>
              <a:t> do </a:t>
            </a:r>
            <a:r>
              <a:rPr lang="en-IE" u="sng" dirty="0" err="1" smtClean="0">
                <a:solidFill>
                  <a:srgbClr val="00B050"/>
                </a:solidFill>
              </a:rPr>
              <a:t>gach</a:t>
            </a:r>
            <a:r>
              <a:rPr lang="en-IE" u="sng" dirty="0" smtClean="0">
                <a:solidFill>
                  <a:srgbClr val="00B050"/>
                </a:solidFill>
              </a:rPr>
              <a:t> </a:t>
            </a:r>
            <a:r>
              <a:rPr lang="ga-IE" u="sng" dirty="0" smtClean="0">
                <a:solidFill>
                  <a:srgbClr val="00B050"/>
                </a:solidFill>
              </a:rPr>
              <a:t>c</a:t>
            </a:r>
            <a:r>
              <a:rPr lang="en-IE" u="sng" dirty="0" smtClean="0">
                <a:solidFill>
                  <a:srgbClr val="00B050"/>
                </a:solidFill>
              </a:rPr>
              <a:t>ill</a:t>
            </a:r>
            <a:r>
              <a:rPr lang="en-IE" u="sng" dirty="0" smtClean="0">
                <a:solidFill>
                  <a:srgbClr val="00B050"/>
                </a:solidFill>
              </a:rPr>
              <a:t>:</a:t>
            </a:r>
            <a:endParaRPr lang="en-IE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3888432" cy="4641379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IE" dirty="0" err="1" smtClean="0"/>
              <a:t>Taréis</a:t>
            </a:r>
            <a:r>
              <a:rPr lang="en-IE" dirty="0" smtClean="0"/>
              <a:t> </a:t>
            </a:r>
            <a:r>
              <a:rPr lang="en-IE" dirty="0" err="1" smtClean="0"/>
              <a:t>díleá</a:t>
            </a:r>
            <a:r>
              <a:rPr lang="ga-IE" dirty="0" smtClean="0"/>
              <a:t>,</a:t>
            </a:r>
            <a:r>
              <a:rPr lang="en-IE" dirty="0" smtClean="0"/>
              <a:t> </a:t>
            </a:r>
            <a:r>
              <a:rPr lang="en-IE" dirty="0"/>
              <a:t>téann na </a:t>
            </a:r>
            <a:r>
              <a:rPr lang="en-IE" dirty="0">
                <a:solidFill>
                  <a:srgbClr val="FF0000"/>
                </a:solidFill>
              </a:rPr>
              <a:t>haimínaigéid  isteach san </a:t>
            </a:r>
            <a:r>
              <a:rPr lang="en-IE" dirty="0" smtClean="0">
                <a:solidFill>
                  <a:srgbClr val="FF0000"/>
                </a:solidFill>
              </a:rPr>
              <a:t>f</a:t>
            </a:r>
            <a:r>
              <a:rPr lang="ga-IE" dirty="0" smtClean="0">
                <a:solidFill>
                  <a:srgbClr val="FF0000"/>
                </a:solidFill>
              </a:rPr>
              <a:t>h</a:t>
            </a:r>
            <a:r>
              <a:rPr lang="en-IE" dirty="0" err="1" smtClean="0">
                <a:solidFill>
                  <a:srgbClr val="FF0000"/>
                </a:solidFill>
              </a:rPr>
              <a:t>uil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/>
              <a:t>&amp; </a:t>
            </a:r>
            <a:r>
              <a:rPr lang="en-IE" b="1" dirty="0">
                <a:solidFill>
                  <a:srgbClr val="FF0066"/>
                </a:solidFill>
              </a:rPr>
              <a:t>déantar stór beag sna cealla </a:t>
            </a:r>
            <a:r>
              <a:rPr lang="en-IE" dirty="0" smtClean="0"/>
              <a:t>as a </a:t>
            </a:r>
            <a:r>
              <a:rPr lang="en-IE" dirty="0"/>
              <a:t>ndéantar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 smtClean="0"/>
              <a:t>próitéiní</a:t>
            </a:r>
            <a:r>
              <a:rPr lang="en-IE" dirty="0" smtClean="0"/>
              <a:t> </a:t>
            </a:r>
            <a:r>
              <a:rPr lang="en-IE" dirty="0"/>
              <a:t>a bhíonn ag teastáil ón gcorp</a:t>
            </a:r>
            <a:r>
              <a:rPr lang="en-IE" dirty="0" smtClean="0"/>
              <a:t>.</a:t>
            </a:r>
          </a:p>
          <a:p>
            <a:pPr>
              <a:buFont typeface="Arial" charset="0"/>
              <a:buChar char="•"/>
            </a:pPr>
            <a:endParaRPr lang="en-IE" dirty="0"/>
          </a:p>
          <a:p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46863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59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151"/>
            <a:ext cx="8229600" cy="1143000"/>
          </a:xfrm>
        </p:spPr>
        <p:txBody>
          <a:bodyPr>
            <a:normAutofit/>
          </a:bodyPr>
          <a:lstStyle/>
          <a:p>
            <a:r>
              <a:rPr lang="en-IE" b="1" u="sng" dirty="0" err="1"/>
              <a:t>Cruth</a:t>
            </a:r>
            <a:r>
              <a:rPr lang="en-IE" b="1" u="sng" dirty="0"/>
              <a:t> </a:t>
            </a:r>
            <a:r>
              <a:rPr lang="en-IE" b="1" u="sng" dirty="0" err="1"/>
              <a:t>na</a:t>
            </a:r>
            <a:r>
              <a:rPr lang="en-IE" b="1" u="sng" dirty="0"/>
              <a:t> </a:t>
            </a:r>
            <a:r>
              <a:rPr lang="en-IE" b="1" u="sng" dirty="0" err="1"/>
              <a:t>slabhraí</a:t>
            </a:r>
            <a:r>
              <a:rPr lang="en-IE" b="1" u="sng" dirty="0"/>
              <a:t> </a:t>
            </a:r>
            <a:r>
              <a:rPr lang="en-IE" b="1" u="sng" dirty="0" err="1" smtClean="0"/>
              <a:t>polaipeiptíd</a:t>
            </a:r>
            <a:r>
              <a:rPr lang="ga-IE" b="1" u="sng" dirty="0" smtClean="0"/>
              <a:t>e</a:t>
            </a:r>
            <a:r>
              <a:rPr lang="en-IE" b="1" u="sng" dirty="0" smtClean="0"/>
              <a:t>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7151"/>
            <a:ext cx="5508104" cy="548220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1. </a:t>
            </a:r>
            <a:r>
              <a:rPr lang="en-IE" b="1" dirty="0" err="1" smtClean="0">
                <a:solidFill>
                  <a:srgbClr val="FF0000"/>
                </a:solidFill>
              </a:rPr>
              <a:t>Casta</a:t>
            </a:r>
            <a:r>
              <a:rPr lang="en-IE" dirty="0" smtClean="0"/>
              <a:t> </a:t>
            </a:r>
            <a:r>
              <a:rPr lang="en-IE" dirty="0"/>
              <a:t>– </a:t>
            </a:r>
            <a:r>
              <a:rPr lang="en-IE" b="1" dirty="0" err="1"/>
              <a:t>próitéiní</a:t>
            </a:r>
            <a:r>
              <a:rPr lang="en-IE" b="1" dirty="0"/>
              <a:t> </a:t>
            </a:r>
            <a:r>
              <a:rPr lang="en-IE" b="1" dirty="0" err="1"/>
              <a:t>snáitheacha</a:t>
            </a:r>
            <a:r>
              <a:rPr lang="en-IE" b="1" dirty="0"/>
              <a:t> </a:t>
            </a:r>
            <a:endParaRPr lang="en-IE" b="1" dirty="0" smtClean="0"/>
          </a:p>
          <a:p>
            <a:pPr marL="0" lvl="0" indent="0">
              <a:buNone/>
            </a:pPr>
            <a:r>
              <a:rPr lang="en-IE" dirty="0" smtClean="0"/>
              <a:t>m.sh</a:t>
            </a:r>
            <a:r>
              <a:rPr lang="en-IE" dirty="0"/>
              <a:t>. </a:t>
            </a:r>
            <a:r>
              <a:rPr lang="ga-IE" dirty="0" smtClean="0"/>
              <a:t>c</a:t>
            </a:r>
            <a:r>
              <a:rPr lang="en-IE" dirty="0" err="1" smtClean="0"/>
              <a:t>eirtín</a:t>
            </a:r>
            <a:r>
              <a:rPr lang="en-IE" dirty="0" smtClean="0"/>
              <a:t> </a:t>
            </a:r>
            <a:endParaRPr lang="en-IE" dirty="0"/>
          </a:p>
          <a:p>
            <a:pPr marL="0" lv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2. </a:t>
            </a:r>
            <a:r>
              <a:rPr lang="en-IE" b="1" dirty="0" err="1" smtClean="0">
                <a:solidFill>
                  <a:srgbClr val="FF0000"/>
                </a:solidFill>
              </a:rPr>
              <a:t>Infhillte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/>
              <a:t>– </a:t>
            </a:r>
            <a:r>
              <a:rPr lang="en-IE" dirty="0" smtClean="0"/>
              <a:t>m.sh</a:t>
            </a:r>
            <a:r>
              <a:rPr lang="en-IE" dirty="0"/>
              <a:t>. </a:t>
            </a:r>
            <a:r>
              <a:rPr lang="en-IE" dirty="0" err="1"/>
              <a:t>einsímí</a:t>
            </a:r>
            <a:r>
              <a:rPr lang="en-IE" dirty="0"/>
              <a:t> &amp; </a:t>
            </a:r>
            <a:r>
              <a:rPr lang="en-IE" dirty="0" err="1"/>
              <a:t>hormón</a:t>
            </a:r>
            <a:endParaRPr lang="en-IE" dirty="0"/>
          </a:p>
          <a:p>
            <a:pPr marL="0" lvl="0" indent="0">
              <a:buNone/>
            </a:pPr>
            <a:r>
              <a:rPr lang="en-IE" dirty="0" smtClean="0"/>
              <a:t>3. </a:t>
            </a:r>
            <a:r>
              <a:rPr lang="en-IE" dirty="0" err="1" smtClean="0"/>
              <a:t>M</a:t>
            </a:r>
            <a:r>
              <a:rPr lang="en-IE" dirty="0" err="1" smtClean="0">
                <a:solidFill>
                  <a:srgbClr val="FF0000"/>
                </a:solidFill>
              </a:rPr>
              <a:t>easctha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>
                <a:solidFill>
                  <a:srgbClr val="FF0000"/>
                </a:solidFill>
              </a:rPr>
              <a:t>le </a:t>
            </a:r>
            <a:r>
              <a:rPr lang="en-IE" dirty="0" err="1" smtClean="0">
                <a:solidFill>
                  <a:srgbClr val="FF0000"/>
                </a:solidFill>
              </a:rPr>
              <a:t>ceimice</a:t>
            </a:r>
            <a:r>
              <a:rPr lang="ga-IE" dirty="0" err="1" smtClean="0">
                <a:solidFill>
                  <a:srgbClr val="FF0000"/>
                </a:solidFill>
              </a:rPr>
              <a:t>áin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 err="1"/>
              <a:t>eile</a:t>
            </a:r>
            <a:r>
              <a:rPr lang="en-IE" dirty="0"/>
              <a:t> </a:t>
            </a:r>
            <a:endParaRPr lang="en-IE" dirty="0" smtClean="0"/>
          </a:p>
          <a:p>
            <a:pPr marL="0" lvl="0" indent="0">
              <a:buNone/>
            </a:pPr>
            <a:r>
              <a:rPr lang="en-IE" dirty="0" smtClean="0"/>
              <a:t>m.sh</a:t>
            </a:r>
            <a:r>
              <a:rPr lang="en-IE" dirty="0"/>
              <a:t>. </a:t>
            </a:r>
            <a:r>
              <a:rPr lang="en-IE" dirty="0" err="1"/>
              <a:t>haemaglóibin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ga-IE" dirty="0" err="1" smtClean="0"/>
              <a:t>bhf</a:t>
            </a:r>
            <a:r>
              <a:rPr lang="en-IE" dirty="0" err="1" smtClean="0"/>
              <a:t>uilchill</a:t>
            </a:r>
            <a:r>
              <a:rPr lang="en-IE" dirty="0" smtClean="0"/>
              <a:t> d</a:t>
            </a:r>
            <a:r>
              <a:rPr lang="ga-IE" dirty="0" smtClean="0"/>
              <a:t>h</a:t>
            </a:r>
            <a:r>
              <a:rPr lang="en-IE" dirty="0" err="1" smtClean="0"/>
              <a:t>earg</a:t>
            </a:r>
            <a:r>
              <a:rPr lang="en-IE" dirty="0"/>
              <a:t>.</a:t>
            </a:r>
          </a:p>
          <a:p>
            <a:endParaRPr lang="en-IE" dirty="0"/>
          </a:p>
        </p:txBody>
      </p:sp>
      <p:pic>
        <p:nvPicPr>
          <p:cNvPr id="4" name="Picture 2" descr="http://foodiecure.files.wordpress.com/2011/03/haemoglob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87151"/>
            <a:ext cx="3600400" cy="526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491880" y="4725144"/>
            <a:ext cx="266429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26</a:t>
            </a:fld>
            <a:endParaRPr lang="en-I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45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697144" cy="1287016"/>
          </a:xfrm>
        </p:spPr>
        <p:txBody>
          <a:bodyPr>
            <a:normAutofit fontScale="90000"/>
          </a:bodyPr>
          <a:lstStyle/>
          <a:p>
            <a:r>
              <a:rPr lang="en-IE" b="1" u="sng" dirty="0" err="1"/>
              <a:t>Feidhmeanna</a:t>
            </a:r>
            <a:r>
              <a:rPr lang="en-IE" b="1" u="sng" dirty="0"/>
              <a:t> </a:t>
            </a:r>
            <a:r>
              <a:rPr lang="en-IE" b="1" u="sng" dirty="0" err="1"/>
              <a:t>na</a:t>
            </a:r>
            <a:r>
              <a:rPr lang="en-IE" b="1" u="sng" dirty="0"/>
              <a:t> </a:t>
            </a:r>
            <a:r>
              <a:rPr lang="en-IE" b="1" u="sng" dirty="0" err="1" smtClean="0"/>
              <a:t>bpróitéiní</a:t>
            </a:r>
            <a:r>
              <a:rPr lang="en-IE" b="1" u="sng" dirty="0" smtClean="0"/>
              <a:t>:</a:t>
            </a:r>
            <a:br>
              <a:rPr lang="en-IE" b="1" u="sng" dirty="0" smtClean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830816" cy="53571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b="1" dirty="0" smtClean="0">
                <a:solidFill>
                  <a:srgbClr val="FF0000"/>
                </a:solidFill>
              </a:rPr>
              <a:t>17kJ </a:t>
            </a:r>
            <a:r>
              <a:rPr lang="en-IE" b="1" dirty="0" err="1" smtClean="0">
                <a:solidFill>
                  <a:srgbClr val="FF0000"/>
                </a:solidFill>
              </a:rPr>
              <a:t>fuinnimh</a:t>
            </a:r>
            <a:r>
              <a:rPr lang="en-IE" b="1" dirty="0" smtClean="0">
                <a:solidFill>
                  <a:srgbClr val="FF0000"/>
                </a:solidFill>
              </a:rPr>
              <a:t>/g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fáil</a:t>
            </a:r>
            <a:r>
              <a:rPr lang="en-IE" dirty="0"/>
              <a:t> </a:t>
            </a:r>
            <a:r>
              <a:rPr lang="en-IE" dirty="0" smtClean="0"/>
              <a:t>ACH: </a:t>
            </a:r>
            <a:endParaRPr lang="en-IE" dirty="0"/>
          </a:p>
          <a:p>
            <a:r>
              <a:rPr lang="en-IE" dirty="0"/>
              <a:t>Ní úsáidfidh an corp an </a:t>
            </a:r>
            <a:r>
              <a:rPr lang="en-IE" dirty="0" err="1"/>
              <a:t>próitéin</a:t>
            </a:r>
            <a:r>
              <a:rPr lang="en-IE" dirty="0"/>
              <a:t> </a:t>
            </a:r>
            <a:r>
              <a:rPr lang="en-IE" dirty="0" smtClean="0"/>
              <a:t>d</a:t>
            </a:r>
            <a:r>
              <a:rPr lang="ga-IE" dirty="0" smtClean="0"/>
              <a:t>’</a:t>
            </a:r>
            <a:r>
              <a:rPr lang="en-IE" dirty="0" smtClean="0"/>
              <a:t>f</a:t>
            </a:r>
            <a:r>
              <a:rPr lang="ga-IE" dirty="0" smtClean="0"/>
              <a:t>h</a:t>
            </a:r>
            <a:r>
              <a:rPr lang="en-IE" dirty="0" err="1" smtClean="0"/>
              <a:t>uinneamh</a:t>
            </a:r>
            <a:r>
              <a:rPr lang="en-IE" dirty="0" smtClean="0"/>
              <a:t> </a:t>
            </a:r>
            <a:r>
              <a:rPr lang="en-IE" dirty="0" smtClean="0"/>
              <a:t>ach </a:t>
            </a:r>
            <a:r>
              <a:rPr lang="en-IE" dirty="0"/>
              <a:t>amháin </a:t>
            </a:r>
            <a:r>
              <a:rPr lang="en-IE" dirty="0" err="1"/>
              <a:t>nuair</a:t>
            </a:r>
            <a:r>
              <a:rPr lang="en-IE" dirty="0"/>
              <a:t> </a:t>
            </a:r>
            <a:r>
              <a:rPr lang="ga-IE" dirty="0" smtClean="0"/>
              <a:t>is</a:t>
            </a:r>
            <a:r>
              <a:rPr lang="en-IE" dirty="0" smtClean="0"/>
              <a:t> </a:t>
            </a:r>
            <a:r>
              <a:rPr lang="en-IE" dirty="0"/>
              <a:t>gá (i </a:t>
            </a:r>
            <a:r>
              <a:rPr lang="en-IE" dirty="0" err="1"/>
              <a:t>gcás</a:t>
            </a:r>
            <a:r>
              <a:rPr lang="en-IE" dirty="0"/>
              <a:t> </a:t>
            </a:r>
            <a:r>
              <a:rPr lang="en-IE" dirty="0" err="1" smtClean="0"/>
              <a:t>síorocrais</a:t>
            </a:r>
            <a:r>
              <a:rPr lang="en-IE" dirty="0" smtClean="0"/>
              <a:t>). </a:t>
            </a:r>
            <a:endParaRPr lang="en-IE" dirty="0"/>
          </a:p>
          <a:p>
            <a:pPr marL="0" indent="0">
              <a:buNone/>
            </a:pPr>
            <a:r>
              <a:rPr lang="en-IE" sz="4300" b="1" u="sng" dirty="0" smtClean="0">
                <a:solidFill>
                  <a:srgbClr val="0070C0"/>
                </a:solidFill>
              </a:rPr>
              <a:t>(</a:t>
            </a:r>
            <a:r>
              <a:rPr lang="en-IE" sz="3600" b="1" u="sng" dirty="0" smtClean="0">
                <a:solidFill>
                  <a:srgbClr val="0070C0"/>
                </a:solidFill>
              </a:rPr>
              <a:t>a) </a:t>
            </a:r>
            <a:r>
              <a:rPr lang="en-IE" sz="3600" b="1" u="sng" dirty="0" err="1" smtClean="0">
                <a:solidFill>
                  <a:srgbClr val="0070C0"/>
                </a:solidFill>
              </a:rPr>
              <a:t>Prótéiní</a:t>
            </a:r>
            <a:r>
              <a:rPr lang="en-IE" sz="3600" b="1" u="sng" dirty="0" smtClean="0">
                <a:solidFill>
                  <a:srgbClr val="0070C0"/>
                </a:solidFill>
              </a:rPr>
              <a:t> </a:t>
            </a:r>
            <a:r>
              <a:rPr lang="en-IE" sz="3600" b="1" u="sng" dirty="0" err="1" smtClean="0">
                <a:solidFill>
                  <a:srgbClr val="0070C0"/>
                </a:solidFill>
              </a:rPr>
              <a:t>Struchtúrach</a:t>
            </a:r>
            <a:r>
              <a:rPr lang="ga-IE" sz="3600" b="1" u="sng" dirty="0" smtClean="0">
                <a:solidFill>
                  <a:srgbClr val="0070C0"/>
                </a:solidFill>
              </a:rPr>
              <a:t>a</a:t>
            </a:r>
            <a:r>
              <a:rPr lang="en-IE" sz="3600" u="sng" dirty="0" smtClean="0">
                <a:solidFill>
                  <a:srgbClr val="0070C0"/>
                </a:solidFill>
              </a:rPr>
              <a:t>:</a:t>
            </a:r>
            <a:r>
              <a:rPr lang="en-IE" sz="3600" u="sng" dirty="0" smtClean="0"/>
              <a:t> </a:t>
            </a:r>
            <a:endParaRPr lang="en-IE" sz="3600" u="sng" dirty="0"/>
          </a:p>
          <a:p>
            <a:pPr marL="0" indent="0">
              <a:buNone/>
            </a:pPr>
            <a:r>
              <a:rPr lang="en-IE" dirty="0" smtClean="0"/>
              <a:t>* </a:t>
            </a:r>
            <a:r>
              <a:rPr lang="en-IE" dirty="0" smtClean="0"/>
              <a:t>Le</a:t>
            </a:r>
            <a:r>
              <a:rPr lang="ga-IE" dirty="0" smtClean="0"/>
              <a:t>is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fosfalipíd</a:t>
            </a:r>
            <a:r>
              <a:rPr lang="ga-IE" dirty="0" smtClean="0"/>
              <a:t>í </a:t>
            </a:r>
            <a:r>
              <a:rPr lang="en-IE" dirty="0" smtClean="0"/>
              <a:t>= </a:t>
            </a:r>
            <a:r>
              <a:rPr lang="en-IE" b="1" dirty="0" err="1" smtClean="0">
                <a:solidFill>
                  <a:srgbClr val="00B050"/>
                </a:solidFill>
              </a:rPr>
              <a:t>cillscannán</a:t>
            </a:r>
            <a:r>
              <a:rPr lang="en-IE" b="1" dirty="0" smtClean="0">
                <a:solidFill>
                  <a:srgbClr val="00B050"/>
                </a:solidFill>
              </a:rPr>
              <a:t> </a:t>
            </a:r>
            <a:r>
              <a:rPr lang="en-IE" dirty="0"/>
              <a:t>a </a:t>
            </a:r>
            <a:r>
              <a:rPr lang="en-IE" dirty="0" err="1"/>
              <a:t>dhéanamh</a:t>
            </a:r>
            <a:r>
              <a:rPr lang="en-IE" dirty="0"/>
              <a:t>. </a:t>
            </a:r>
          </a:p>
          <a:p>
            <a:r>
              <a:rPr lang="en-IE" dirty="0" err="1"/>
              <a:t>Feictear</a:t>
            </a:r>
            <a:r>
              <a:rPr lang="en-IE" dirty="0"/>
              <a:t> </a:t>
            </a:r>
            <a:r>
              <a:rPr lang="en-IE" dirty="0" err="1"/>
              <a:t>iad</a:t>
            </a:r>
            <a:r>
              <a:rPr lang="en-IE" dirty="0"/>
              <a:t> mar </a:t>
            </a:r>
            <a:r>
              <a:rPr lang="en-IE" b="1" dirty="0" smtClean="0">
                <a:solidFill>
                  <a:srgbClr val="00B050"/>
                </a:solidFill>
              </a:rPr>
              <a:t>c</a:t>
            </a:r>
            <a:r>
              <a:rPr lang="ga-IE" b="1" dirty="0" smtClean="0">
                <a:solidFill>
                  <a:srgbClr val="00B050"/>
                </a:solidFill>
              </a:rPr>
              <a:t>h</a:t>
            </a:r>
            <a:r>
              <a:rPr lang="en-IE" b="1" dirty="0" err="1" smtClean="0">
                <a:solidFill>
                  <a:srgbClr val="00B050"/>
                </a:solidFill>
              </a:rPr>
              <a:t>eiritin</a:t>
            </a:r>
            <a:r>
              <a:rPr lang="en-IE" dirty="0" smtClean="0"/>
              <a:t> </a:t>
            </a:r>
            <a:r>
              <a:rPr lang="en-IE" dirty="0"/>
              <a:t>– </a:t>
            </a:r>
            <a:r>
              <a:rPr lang="en-IE" dirty="0" err="1" smtClean="0"/>
              <a:t>próitéin</a:t>
            </a: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gruaige</a:t>
            </a:r>
            <a:r>
              <a:rPr lang="en-IE" dirty="0"/>
              <a:t>, </a:t>
            </a:r>
            <a:r>
              <a:rPr lang="en-IE" dirty="0" smtClean="0"/>
              <a:t>&amp;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smtClean="0"/>
              <a:t>n-</a:t>
            </a:r>
            <a:r>
              <a:rPr lang="en-IE" dirty="0" err="1" smtClean="0"/>
              <a:t>ingne</a:t>
            </a:r>
            <a:endParaRPr lang="en-IE" dirty="0"/>
          </a:p>
          <a:p>
            <a:r>
              <a:rPr lang="en-IE" b="1" dirty="0" err="1">
                <a:solidFill>
                  <a:srgbClr val="00B050"/>
                </a:solidFill>
              </a:rPr>
              <a:t>Laistin</a:t>
            </a:r>
            <a:r>
              <a:rPr lang="en-IE" b="1" dirty="0">
                <a:solidFill>
                  <a:srgbClr val="00B050"/>
                </a:solidFill>
              </a:rPr>
              <a:t> &amp; </a:t>
            </a:r>
            <a:r>
              <a:rPr lang="en-IE" b="1" dirty="0" err="1" smtClean="0">
                <a:solidFill>
                  <a:srgbClr val="00B050"/>
                </a:solidFill>
              </a:rPr>
              <a:t>collaigin</a:t>
            </a:r>
            <a:r>
              <a:rPr lang="en-IE" b="1" dirty="0" smtClean="0">
                <a:solidFill>
                  <a:srgbClr val="00B050"/>
                </a:solidFill>
              </a:rPr>
              <a:t> </a:t>
            </a:r>
            <a:r>
              <a:rPr lang="en-IE" dirty="0" err="1" smtClean="0"/>
              <a:t>sa</a:t>
            </a:r>
            <a:r>
              <a:rPr lang="en-IE" dirty="0" smtClean="0"/>
              <a:t> </a:t>
            </a:r>
            <a:r>
              <a:rPr lang="en-IE" dirty="0" smtClean="0"/>
              <a:t>c</a:t>
            </a:r>
            <a:r>
              <a:rPr lang="ga-IE" dirty="0" smtClean="0"/>
              <a:t>h</a:t>
            </a:r>
            <a:r>
              <a:rPr lang="en-IE" dirty="0" err="1" smtClean="0"/>
              <a:t>raiceann</a:t>
            </a:r>
            <a:r>
              <a:rPr lang="en-IE" dirty="0" smtClean="0"/>
              <a:t> </a:t>
            </a:r>
            <a:r>
              <a:rPr lang="en-IE" dirty="0" smtClean="0"/>
              <a:t>&amp;</a:t>
            </a:r>
          </a:p>
          <a:p>
            <a:r>
              <a:rPr lang="en-IE" b="1" dirty="0" err="1" smtClean="0">
                <a:solidFill>
                  <a:srgbClr val="00B050"/>
                </a:solidFill>
              </a:rPr>
              <a:t>Míosin</a:t>
            </a:r>
            <a:r>
              <a:rPr lang="en-IE" dirty="0" smtClean="0"/>
              <a:t> </a:t>
            </a:r>
            <a:r>
              <a:rPr lang="en-IE" dirty="0" smtClean="0"/>
              <a:t>(myosin) </a:t>
            </a:r>
            <a:r>
              <a:rPr lang="en-IE" dirty="0" err="1" smtClean="0"/>
              <a:t>sna</a:t>
            </a:r>
            <a:r>
              <a:rPr lang="en-IE" dirty="0" smtClean="0"/>
              <a:t> </a:t>
            </a:r>
            <a:r>
              <a:rPr lang="en-IE" dirty="0" err="1" smtClean="0"/>
              <a:t>matáin</a:t>
            </a: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2050" name="Picture 2" descr="http://completebodybuilding.net/wp-content/uploads/2009/01/more-protein-more-mus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024" y="4039849"/>
            <a:ext cx="272395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292080" y="5661248"/>
            <a:ext cx="2226072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27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272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9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8481120" cy="1215008"/>
          </a:xfrm>
        </p:spPr>
        <p:txBody>
          <a:bodyPr/>
          <a:lstStyle/>
          <a:p>
            <a:pPr algn="l"/>
            <a:r>
              <a:rPr lang="en-IE" b="1" dirty="0" smtClean="0">
                <a:solidFill>
                  <a:srgbClr val="0070C0"/>
                </a:solidFill>
              </a:rPr>
              <a:t>(b) </a:t>
            </a:r>
            <a:r>
              <a:rPr lang="ga-IE" b="1" dirty="0" smtClean="0">
                <a:solidFill>
                  <a:srgbClr val="0070C0"/>
                </a:solidFill>
              </a:rPr>
              <a:t>P.</a:t>
            </a:r>
            <a:r>
              <a:rPr lang="en-IE" b="1" dirty="0" err="1" smtClean="0">
                <a:solidFill>
                  <a:srgbClr val="0070C0"/>
                </a:solidFill>
              </a:rPr>
              <a:t>Meitibileacha</a:t>
            </a:r>
            <a:r>
              <a:rPr lang="en-IE" b="1" dirty="0" smtClean="0">
                <a:solidFill>
                  <a:srgbClr val="0070C0"/>
                </a:solidFill>
              </a:rPr>
              <a:t>::</a:t>
            </a:r>
            <a:endParaRPr lang="en-IE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3744416" cy="4968552"/>
          </a:xfrm>
        </p:spPr>
        <p:txBody>
          <a:bodyPr>
            <a:normAutofit/>
          </a:bodyPr>
          <a:lstStyle/>
          <a:p>
            <a:r>
              <a:rPr lang="en-IE" b="1" dirty="0" err="1" smtClean="0">
                <a:solidFill>
                  <a:srgbClr val="FF0000"/>
                </a:solidFill>
              </a:rPr>
              <a:t>Einsímí</a:t>
            </a:r>
            <a:r>
              <a:rPr lang="en-IE" dirty="0" smtClean="0"/>
              <a:t>- </a:t>
            </a:r>
            <a:r>
              <a:rPr lang="en-IE" dirty="0" err="1" smtClean="0"/>
              <a:t>amaláise</a:t>
            </a:r>
            <a:r>
              <a:rPr lang="en-IE" dirty="0" smtClean="0"/>
              <a:t>, </a:t>
            </a:r>
            <a:r>
              <a:rPr lang="en-IE" dirty="0" err="1" smtClean="0"/>
              <a:t>maltáis</a:t>
            </a:r>
            <a:r>
              <a:rPr lang="en-IE" dirty="0"/>
              <a:t>, </a:t>
            </a:r>
            <a:r>
              <a:rPr lang="en-IE" dirty="0" err="1" smtClean="0"/>
              <a:t>cataláis</a:t>
            </a:r>
            <a:r>
              <a:rPr lang="en-IE" dirty="0" smtClean="0"/>
              <a:t> </a:t>
            </a:r>
            <a:r>
              <a:rPr lang="en-IE" dirty="0" err="1" smtClean="0"/>
              <a:t>srl</a:t>
            </a:r>
            <a:r>
              <a:rPr lang="en-IE" dirty="0" smtClean="0"/>
              <a:t>…</a:t>
            </a:r>
          </a:p>
          <a:p>
            <a:r>
              <a:rPr lang="en-IE" b="1" dirty="0" err="1" smtClean="0">
                <a:solidFill>
                  <a:srgbClr val="FF0000"/>
                </a:solidFill>
              </a:rPr>
              <a:t>Hormó</a:t>
            </a:r>
            <a:r>
              <a:rPr lang="ga-IE" b="1" dirty="0" smtClean="0">
                <a:solidFill>
                  <a:srgbClr val="FF0000"/>
                </a:solidFill>
              </a:rPr>
              <a:t>i</a:t>
            </a:r>
            <a:r>
              <a:rPr lang="en-IE" b="1" dirty="0" smtClean="0">
                <a:solidFill>
                  <a:srgbClr val="FF0000"/>
                </a:solidFill>
              </a:rPr>
              <a:t>n</a:t>
            </a:r>
            <a:r>
              <a:rPr lang="en-IE" dirty="0" smtClean="0"/>
              <a:t> </a:t>
            </a:r>
            <a:r>
              <a:rPr lang="en-IE" dirty="0"/>
              <a:t>– </a:t>
            </a:r>
            <a:r>
              <a:rPr lang="en-IE" dirty="0" err="1" smtClean="0"/>
              <a:t>Inslin</a:t>
            </a:r>
            <a:r>
              <a:rPr lang="en-IE" dirty="0" smtClean="0"/>
              <a:t>, </a:t>
            </a:r>
            <a:r>
              <a:rPr lang="en-IE" dirty="0" smtClean="0"/>
              <a:t>A</a:t>
            </a:r>
            <a:r>
              <a:rPr lang="ga-IE" dirty="0" smtClean="0"/>
              <a:t>i</a:t>
            </a:r>
            <a:r>
              <a:rPr lang="en-IE" dirty="0" err="1" smtClean="0"/>
              <a:t>dr</a:t>
            </a:r>
            <a:r>
              <a:rPr lang="ga-IE" dirty="0" err="1" smtClean="0"/>
              <a:t>éa</a:t>
            </a:r>
            <a:r>
              <a:rPr lang="en-IE" dirty="0" smtClean="0"/>
              <a:t>n</a:t>
            </a:r>
            <a:r>
              <a:rPr lang="ga-IE" dirty="0" smtClean="0"/>
              <a:t>a</a:t>
            </a:r>
            <a:r>
              <a:rPr lang="en-IE" dirty="0" err="1" smtClean="0"/>
              <a:t>ilín</a:t>
            </a:r>
            <a:r>
              <a:rPr lang="en-IE" dirty="0" smtClean="0"/>
              <a:t> </a:t>
            </a:r>
            <a:r>
              <a:rPr lang="en-IE" dirty="0" err="1" smtClean="0"/>
              <a:t>srl</a:t>
            </a:r>
            <a:r>
              <a:rPr lang="en-IE" dirty="0" smtClean="0"/>
              <a:t>…..</a:t>
            </a:r>
          </a:p>
          <a:p>
            <a:r>
              <a:rPr lang="en-IE" b="1" dirty="0" err="1" smtClean="0">
                <a:solidFill>
                  <a:srgbClr val="FF0000"/>
                </a:solidFill>
              </a:rPr>
              <a:t>Antasubstaint</a:t>
            </a:r>
            <a:r>
              <a:rPr lang="en-IE" dirty="0" smtClean="0"/>
              <a:t>- </a:t>
            </a:r>
            <a:r>
              <a:rPr lang="en-IE" dirty="0" err="1" smtClean="0"/>
              <a:t>chun</a:t>
            </a:r>
            <a:r>
              <a:rPr lang="en-IE" dirty="0" smtClean="0"/>
              <a:t> </a:t>
            </a:r>
            <a:r>
              <a:rPr lang="en-IE" dirty="0" err="1" smtClean="0"/>
              <a:t>tr</a:t>
            </a:r>
            <a:r>
              <a:rPr lang="ga-IE" dirty="0" smtClean="0"/>
              <a:t>o</a:t>
            </a:r>
            <a:r>
              <a:rPr lang="en-IE" dirty="0" smtClean="0"/>
              <a:t>id </a:t>
            </a:r>
            <a:r>
              <a:rPr lang="en-IE" dirty="0" smtClean="0"/>
              <a:t>in </a:t>
            </a:r>
            <a:r>
              <a:rPr lang="en-IE" dirty="0" smtClean="0"/>
              <a:t>agha</a:t>
            </a:r>
            <a:r>
              <a:rPr lang="ga-IE" dirty="0" err="1" smtClean="0"/>
              <a:t>id</a:t>
            </a:r>
            <a:r>
              <a:rPr lang="en-IE" dirty="0" smtClean="0"/>
              <a:t>h </a:t>
            </a:r>
            <a:r>
              <a:rPr lang="en-IE" dirty="0" err="1" smtClean="0"/>
              <a:t>galair</a:t>
            </a:r>
            <a:endParaRPr lang="en-IE" dirty="0"/>
          </a:p>
        </p:txBody>
      </p:sp>
      <p:pic>
        <p:nvPicPr>
          <p:cNvPr id="1026" name="Picture 2" descr="http://www.hghbodybuilding.com/images/hgh-pro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3696"/>
            <a:ext cx="4670093" cy="643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28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81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E" b="1" u="sng" dirty="0" smtClean="0">
                <a:solidFill>
                  <a:srgbClr val="FF0000"/>
                </a:solidFill>
              </a:rPr>
              <a:t>4. </a:t>
            </a:r>
            <a:r>
              <a:rPr lang="en-IE" b="1" u="sng" dirty="0" err="1" smtClean="0">
                <a:solidFill>
                  <a:srgbClr val="FF0000"/>
                </a:solidFill>
              </a:rPr>
              <a:t>Vitimíní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1412776"/>
            <a:ext cx="3690943" cy="4680520"/>
          </a:xfrm>
        </p:spPr>
        <p:txBody>
          <a:bodyPr>
            <a:normAutofit/>
          </a:bodyPr>
          <a:lstStyle/>
          <a:p>
            <a:r>
              <a:rPr lang="en-IE" dirty="0" smtClean="0"/>
              <a:t>Níl </a:t>
            </a:r>
            <a:r>
              <a:rPr lang="en-IE" dirty="0"/>
              <a:t>ag teastáil ach </a:t>
            </a:r>
            <a:r>
              <a:rPr lang="en-IE" dirty="0" smtClean="0"/>
              <a:t> </a:t>
            </a:r>
            <a:r>
              <a:rPr lang="en-IE" dirty="0" err="1"/>
              <a:t>beagán</a:t>
            </a:r>
            <a:r>
              <a:rPr lang="en-IE" dirty="0"/>
              <a:t> </a:t>
            </a:r>
            <a:r>
              <a:rPr lang="en-IE" dirty="0" smtClean="0"/>
              <a:t>d</a:t>
            </a:r>
            <a:r>
              <a:rPr lang="ga-IE" dirty="0" err="1" smtClean="0"/>
              <a:t>ío</a:t>
            </a:r>
            <a:r>
              <a:rPr lang="en-IE" dirty="0" err="1" smtClean="0"/>
              <a:t>bh</a:t>
            </a:r>
            <a:r>
              <a:rPr lang="en-IE" dirty="0" smtClean="0"/>
              <a:t> </a:t>
            </a:r>
            <a:r>
              <a:rPr lang="en-IE" dirty="0"/>
              <a:t>ach mar sin </a:t>
            </a:r>
            <a:r>
              <a:rPr lang="en-IE" dirty="0" err="1"/>
              <a:t>féin</a:t>
            </a:r>
            <a:r>
              <a:rPr lang="en-IE" dirty="0"/>
              <a:t> </a:t>
            </a:r>
            <a:r>
              <a:rPr lang="ga-IE" dirty="0" smtClean="0"/>
              <a:t>tá</a:t>
            </a:r>
            <a:r>
              <a:rPr lang="en-IE" dirty="0" smtClean="0"/>
              <a:t> </a:t>
            </a:r>
            <a:r>
              <a:rPr lang="en-IE" dirty="0"/>
              <a:t>siad </a:t>
            </a:r>
            <a:r>
              <a:rPr lang="en-IE" b="1" dirty="0">
                <a:solidFill>
                  <a:srgbClr val="0070C0"/>
                </a:solidFill>
              </a:rPr>
              <a:t>riachtanach</a:t>
            </a:r>
            <a:r>
              <a:rPr lang="en-IE" dirty="0"/>
              <a:t> </a:t>
            </a:r>
            <a:r>
              <a:rPr lang="en-IE" dirty="0" smtClean="0">
                <a:solidFill>
                  <a:srgbClr val="0070C0"/>
                </a:solidFill>
              </a:rPr>
              <a:t>don </a:t>
            </a:r>
            <a:r>
              <a:rPr lang="ga-IE" dirty="0" smtClean="0">
                <a:solidFill>
                  <a:srgbClr val="0070C0"/>
                </a:solidFill>
              </a:rPr>
              <a:t>t</a:t>
            </a:r>
            <a:r>
              <a:rPr lang="en-IE" dirty="0" err="1" smtClean="0">
                <a:solidFill>
                  <a:srgbClr val="0070C0"/>
                </a:solidFill>
              </a:rPr>
              <a:t>sláinte</a:t>
            </a:r>
            <a:r>
              <a:rPr lang="en-IE" dirty="0" smtClean="0">
                <a:solidFill>
                  <a:srgbClr val="0070C0"/>
                </a:solidFill>
              </a:rPr>
              <a:t>.</a:t>
            </a:r>
          </a:p>
          <a:p>
            <a:endParaRPr lang="en-IE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IE" sz="3600" b="1" dirty="0" err="1" smtClean="0">
                <a:solidFill>
                  <a:srgbClr val="00B050"/>
                </a:solidFill>
              </a:rPr>
              <a:t>Vit</a:t>
            </a:r>
            <a:r>
              <a:rPr lang="en-IE" sz="3600" b="1" dirty="0" smtClean="0">
                <a:solidFill>
                  <a:srgbClr val="00B050"/>
                </a:solidFill>
              </a:rPr>
              <a:t>. </a:t>
            </a:r>
            <a:r>
              <a:rPr lang="en-IE" b="1" dirty="0" smtClean="0">
                <a:solidFill>
                  <a:srgbClr val="00B050"/>
                </a:solidFill>
              </a:rPr>
              <a:t>A</a:t>
            </a:r>
            <a:r>
              <a:rPr lang="en-IE" b="1" dirty="0">
                <a:solidFill>
                  <a:srgbClr val="00B050"/>
                </a:solidFill>
              </a:rPr>
              <a:t>, B, C, D, E, </a:t>
            </a:r>
            <a:r>
              <a:rPr lang="en-IE" b="1" dirty="0" smtClean="0">
                <a:solidFill>
                  <a:srgbClr val="00B050"/>
                </a:solidFill>
              </a:rPr>
              <a:t>K</a:t>
            </a:r>
            <a:endParaRPr lang="en-IE" dirty="0"/>
          </a:p>
        </p:txBody>
      </p:sp>
      <p:pic>
        <p:nvPicPr>
          <p:cNvPr id="3074" name="Picture 2" descr="http://www.nutritionx.ie/wp-content/uploads/2011/05/vitami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487" y="189885"/>
            <a:ext cx="4966218" cy="619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29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583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90364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IE" b="1" dirty="0" err="1"/>
              <a:t>Tá</a:t>
            </a:r>
            <a:r>
              <a:rPr lang="en-IE" b="1" dirty="0"/>
              <a:t> </a:t>
            </a:r>
            <a:r>
              <a:rPr lang="en-IE" b="1" dirty="0" smtClean="0"/>
              <a:t>3 </a:t>
            </a:r>
            <a:r>
              <a:rPr lang="en-IE" b="1" dirty="0" err="1"/>
              <a:t>dhúil</a:t>
            </a:r>
            <a:r>
              <a:rPr lang="en-IE" b="1" dirty="0"/>
              <a:t> </a:t>
            </a:r>
            <a:r>
              <a:rPr lang="en-IE" b="1" dirty="0" err="1"/>
              <a:t>eile</a:t>
            </a:r>
            <a:r>
              <a:rPr lang="en-IE" b="1" dirty="0"/>
              <a:t> </a:t>
            </a:r>
            <a:r>
              <a:rPr lang="en-IE" b="1" dirty="0" err="1"/>
              <a:t>atá</a:t>
            </a:r>
            <a:r>
              <a:rPr lang="en-IE" b="1" dirty="0"/>
              <a:t> </a:t>
            </a:r>
            <a:r>
              <a:rPr lang="en-IE" b="1" dirty="0" err="1"/>
              <a:t>tábhachtach</a:t>
            </a:r>
            <a:r>
              <a:rPr lang="en-IE" b="1" dirty="0"/>
              <a:t> </a:t>
            </a:r>
            <a:r>
              <a:rPr lang="en-IE" b="1" dirty="0" err="1" smtClean="0"/>
              <a:t>d’orgánaigh</a:t>
            </a:r>
            <a:r>
              <a:rPr lang="en-IE" b="1" dirty="0" smtClean="0"/>
              <a:t> </a:t>
            </a:r>
            <a:r>
              <a:rPr lang="en-IE" dirty="0" smtClean="0"/>
              <a:t>- </a:t>
            </a:r>
            <a:r>
              <a:rPr lang="en-IE" dirty="0" err="1" smtClean="0">
                <a:solidFill>
                  <a:srgbClr val="0070C0"/>
                </a:solidFill>
              </a:rPr>
              <a:t>na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b="1" dirty="0" err="1" smtClean="0">
                <a:solidFill>
                  <a:srgbClr val="0070C0"/>
                </a:solidFill>
              </a:rPr>
              <a:t>Riandúile</a:t>
            </a:r>
            <a:r>
              <a:rPr lang="en-IE" dirty="0" smtClean="0">
                <a:solidFill>
                  <a:srgbClr val="0070C0"/>
                </a:solidFill>
              </a:rPr>
              <a:t> (trace elements)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2132856"/>
            <a:ext cx="3744416" cy="4853136"/>
          </a:xfrm>
        </p:spPr>
        <p:txBody>
          <a:bodyPr/>
          <a:lstStyle/>
          <a:p>
            <a:r>
              <a:rPr lang="en-IE" sz="4000" b="1" dirty="0" err="1" smtClean="0">
                <a:solidFill>
                  <a:srgbClr val="FF0000"/>
                </a:solidFill>
              </a:rPr>
              <a:t>Iarann</a:t>
            </a:r>
            <a:r>
              <a:rPr lang="en-IE" sz="4000" b="1" dirty="0" smtClean="0">
                <a:solidFill>
                  <a:srgbClr val="FF0000"/>
                </a:solidFill>
              </a:rPr>
              <a:t> </a:t>
            </a:r>
            <a:endParaRPr lang="en-IE" sz="4000" b="1" dirty="0" smtClean="0">
              <a:solidFill>
                <a:srgbClr val="FF0000"/>
              </a:solidFill>
            </a:endParaRPr>
          </a:p>
          <a:p>
            <a:r>
              <a:rPr lang="en-IE" sz="4000" b="1" dirty="0" err="1" smtClean="0">
                <a:solidFill>
                  <a:srgbClr val="FF0000"/>
                </a:solidFill>
              </a:rPr>
              <a:t>Sinc</a:t>
            </a:r>
            <a:r>
              <a:rPr lang="en-IE" sz="4000" b="1" dirty="0" smtClean="0">
                <a:solidFill>
                  <a:srgbClr val="FF0000"/>
                </a:solidFill>
              </a:rPr>
              <a:t> </a:t>
            </a:r>
            <a:endParaRPr lang="en-IE" sz="4000" b="1" dirty="0" smtClean="0">
              <a:solidFill>
                <a:srgbClr val="FF0000"/>
              </a:solidFill>
            </a:endParaRPr>
          </a:p>
          <a:p>
            <a:r>
              <a:rPr lang="en-IE" sz="4000" b="1" dirty="0" err="1" smtClean="0">
                <a:solidFill>
                  <a:srgbClr val="FF0000"/>
                </a:solidFill>
              </a:rPr>
              <a:t>Copar</a:t>
            </a:r>
            <a:r>
              <a:rPr lang="en-IE" sz="4000" b="1" dirty="0" smtClean="0">
                <a:solidFill>
                  <a:srgbClr val="FF0000"/>
                </a:solidFill>
              </a:rPr>
              <a:t> </a:t>
            </a:r>
            <a:endParaRPr lang="en-IE" sz="4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E" dirty="0" err="1" smtClean="0"/>
              <a:t>Toisc</a:t>
            </a:r>
            <a:r>
              <a:rPr lang="en-IE" dirty="0" smtClean="0"/>
              <a:t> </a:t>
            </a:r>
            <a:r>
              <a:rPr lang="en-IE" dirty="0" err="1"/>
              <a:t>nach</a:t>
            </a:r>
            <a:r>
              <a:rPr lang="en-IE" dirty="0"/>
              <a:t> </a:t>
            </a:r>
            <a:r>
              <a:rPr lang="en-IE" dirty="0" err="1"/>
              <a:t>bhfuil</a:t>
            </a:r>
            <a:r>
              <a:rPr lang="en-IE" dirty="0"/>
              <a:t> </a:t>
            </a:r>
            <a:r>
              <a:rPr lang="en-IE" dirty="0" err="1"/>
              <a:t>gá</a:t>
            </a:r>
            <a:r>
              <a:rPr lang="en-IE" dirty="0"/>
              <a:t> leis </a:t>
            </a:r>
            <a:endParaRPr lang="en-IE" dirty="0" smtClean="0"/>
          </a:p>
          <a:p>
            <a:pPr marL="0" indent="0">
              <a:buNone/>
            </a:pP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/>
              <a:t>dúile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 smtClean="0"/>
              <a:t>méideanna</a:t>
            </a:r>
            <a:r>
              <a:rPr lang="en-IE" dirty="0" smtClean="0"/>
              <a:t> </a:t>
            </a:r>
            <a:r>
              <a:rPr lang="en-IE" dirty="0" err="1" smtClean="0"/>
              <a:t>móra</a:t>
            </a:r>
            <a:r>
              <a:rPr lang="en-IE" dirty="0" smtClean="0"/>
              <a:t>, </a:t>
            </a:r>
            <a:r>
              <a:rPr lang="en-IE" dirty="0" err="1"/>
              <a:t>glaoitear</a:t>
            </a:r>
            <a:r>
              <a:rPr lang="en-IE" dirty="0"/>
              <a:t> </a:t>
            </a:r>
            <a:r>
              <a:rPr lang="en-IE" dirty="0" smtClean="0"/>
              <a:t>‘</a:t>
            </a:r>
            <a:r>
              <a:rPr lang="en-IE" dirty="0" err="1" smtClean="0"/>
              <a:t>riandúil</a:t>
            </a:r>
            <a:r>
              <a:rPr lang="en-IE" dirty="0" smtClean="0"/>
              <a:t>’ </a:t>
            </a:r>
            <a:r>
              <a:rPr lang="en-IE" dirty="0" err="1"/>
              <a:t>orthu</a:t>
            </a:r>
            <a:r>
              <a:rPr lang="en-IE" dirty="0"/>
              <a:t>. </a:t>
            </a:r>
          </a:p>
          <a:p>
            <a:endParaRPr lang="en-IE" dirty="0"/>
          </a:p>
        </p:txBody>
      </p:sp>
      <p:pic>
        <p:nvPicPr>
          <p:cNvPr id="7170" name="Picture 2" descr="http://foodiecure.files.wordpress.com/2011/03/haemoglob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32856"/>
            <a:ext cx="468052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603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22302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IE" b="1" u="sng" dirty="0" smtClean="0">
                <a:solidFill>
                  <a:srgbClr val="FF0000"/>
                </a:solidFill>
              </a:rPr>
              <a:t>4. </a:t>
            </a:r>
            <a:r>
              <a:rPr lang="en-IE" b="1" u="sng" dirty="0" err="1" smtClean="0">
                <a:solidFill>
                  <a:srgbClr val="FF0000"/>
                </a:solidFill>
              </a:rPr>
              <a:t>Vitimíní</a:t>
            </a:r>
            <a:r>
              <a:rPr lang="en-IE" b="1" u="sng" dirty="0" smtClean="0">
                <a:solidFill>
                  <a:srgbClr val="FF0000"/>
                </a:solidFill>
              </a:rPr>
              <a:t> : </a:t>
            </a:r>
            <a:r>
              <a:rPr lang="ga-IE" u="sng" dirty="0" smtClean="0">
                <a:solidFill>
                  <a:srgbClr val="FF0000"/>
                </a:solidFill>
              </a:rPr>
              <a:t>I</a:t>
            </a:r>
            <a:r>
              <a:rPr lang="en-IE" u="sng" dirty="0" err="1" smtClean="0">
                <a:solidFill>
                  <a:srgbClr val="FF0000"/>
                </a:solidFill>
              </a:rPr>
              <a:t>ntuaslagtha</a:t>
            </a:r>
            <a:r>
              <a:rPr lang="en-IE" u="sng" dirty="0" smtClean="0">
                <a:solidFill>
                  <a:srgbClr val="FF0000"/>
                </a:solidFill>
              </a:rPr>
              <a:t> </a:t>
            </a:r>
            <a:r>
              <a:rPr lang="ga-IE" u="sng" dirty="0" smtClean="0">
                <a:solidFill>
                  <a:srgbClr val="FF0000"/>
                </a:solidFill>
              </a:rPr>
              <a:t> i </a:t>
            </a:r>
            <a:r>
              <a:rPr lang="en-IE" u="sng" dirty="0" err="1" smtClean="0">
                <a:solidFill>
                  <a:srgbClr val="FF0000"/>
                </a:solidFill>
              </a:rPr>
              <a:t>Saill</a:t>
            </a:r>
            <a:r>
              <a:rPr lang="en-IE" u="sng" dirty="0" smtClean="0">
                <a:solidFill>
                  <a:srgbClr val="FF0000"/>
                </a:solidFill>
              </a:rPr>
              <a:t> </a:t>
            </a:r>
            <a:r>
              <a:rPr lang="en-IE" u="sng" dirty="0" smtClean="0">
                <a:solidFill>
                  <a:srgbClr val="FF0000"/>
                </a:solidFill>
              </a:rPr>
              <a:t>n</a:t>
            </a:r>
            <a:r>
              <a:rPr lang="ga-IE" u="sng" dirty="0" smtClean="0">
                <a:solidFill>
                  <a:srgbClr val="FF0000"/>
                </a:solidFill>
              </a:rPr>
              <a:t>ó</a:t>
            </a:r>
            <a:r>
              <a:rPr lang="en-IE" u="sng" dirty="0" smtClean="0">
                <a:solidFill>
                  <a:srgbClr val="FF0000"/>
                </a:solidFill>
              </a:rPr>
              <a:t> </a:t>
            </a:r>
            <a:r>
              <a:rPr lang="ga-IE" u="sng" dirty="0" smtClean="0">
                <a:solidFill>
                  <a:srgbClr val="FF0000"/>
                </a:solidFill>
              </a:rPr>
              <a:t>in </a:t>
            </a:r>
            <a:r>
              <a:rPr lang="en-IE" u="sng" dirty="0" err="1" smtClean="0">
                <a:solidFill>
                  <a:srgbClr val="FF0000"/>
                </a:solidFill>
              </a:rPr>
              <a:t>Uisce</a:t>
            </a:r>
            <a:r>
              <a:rPr lang="en-IE" dirty="0" smtClean="0"/>
              <a:t>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5580112" cy="5647566"/>
          </a:xfrm>
        </p:spPr>
        <p:txBody>
          <a:bodyPr>
            <a:normAutofit/>
          </a:bodyPr>
          <a:lstStyle/>
          <a:p>
            <a:r>
              <a:rPr lang="en-IE" dirty="0" err="1" smtClean="0">
                <a:solidFill>
                  <a:srgbClr val="FF0066"/>
                </a:solidFill>
              </a:rPr>
              <a:t>Vitimíní</a:t>
            </a:r>
            <a:r>
              <a:rPr lang="en-IE" dirty="0" smtClean="0">
                <a:solidFill>
                  <a:srgbClr val="FF0066"/>
                </a:solidFill>
              </a:rPr>
              <a:t> </a:t>
            </a:r>
            <a:r>
              <a:rPr lang="en-IE" b="1" dirty="0" smtClean="0">
                <a:solidFill>
                  <a:srgbClr val="FF0066"/>
                </a:solidFill>
              </a:rPr>
              <a:t>A,D,E </a:t>
            </a:r>
            <a:r>
              <a:rPr lang="en-IE" b="1" dirty="0">
                <a:solidFill>
                  <a:srgbClr val="FF0066"/>
                </a:solidFill>
              </a:rPr>
              <a:t>&amp; </a:t>
            </a:r>
            <a:r>
              <a:rPr lang="en-IE" b="1" dirty="0" smtClean="0">
                <a:solidFill>
                  <a:srgbClr val="FF0066"/>
                </a:solidFill>
              </a:rPr>
              <a:t>K</a:t>
            </a:r>
            <a:r>
              <a:rPr lang="ga-IE" b="1" dirty="0" smtClean="0">
                <a:solidFill>
                  <a:srgbClr val="FF0066"/>
                </a:solidFill>
              </a:rPr>
              <a:t>:</a:t>
            </a:r>
          </a:p>
          <a:p>
            <a:pPr marL="0" indent="0">
              <a:buNone/>
            </a:pPr>
            <a:r>
              <a:rPr lang="ga-IE" b="1" dirty="0">
                <a:solidFill>
                  <a:srgbClr val="FF0066"/>
                </a:solidFill>
              </a:rPr>
              <a:t>	</a:t>
            </a:r>
            <a:r>
              <a:rPr lang="ga-IE" dirty="0" smtClean="0">
                <a:solidFill>
                  <a:srgbClr val="FF0066"/>
                </a:solidFill>
              </a:rPr>
              <a:t>s</a:t>
            </a:r>
            <a:r>
              <a:rPr lang="en-IE" dirty="0" err="1" smtClean="0">
                <a:solidFill>
                  <a:srgbClr val="FF0066"/>
                </a:solidFill>
              </a:rPr>
              <a:t>aill</a:t>
            </a:r>
            <a:r>
              <a:rPr lang="en-IE" dirty="0" err="1" smtClean="0"/>
              <a:t>tuaslagtha</a:t>
            </a:r>
            <a:r>
              <a:rPr lang="en-IE" dirty="0" smtClean="0">
                <a:solidFill>
                  <a:srgbClr val="FF0066"/>
                </a:solidFill>
              </a:rPr>
              <a:t>.</a:t>
            </a:r>
            <a:endParaRPr lang="en-IE" dirty="0">
              <a:solidFill>
                <a:srgbClr val="FF0066"/>
              </a:solidFill>
            </a:endParaRPr>
          </a:p>
          <a:p>
            <a:r>
              <a:rPr lang="en-IE" dirty="0" err="1" smtClean="0">
                <a:solidFill>
                  <a:srgbClr val="0070C0"/>
                </a:solidFill>
              </a:rPr>
              <a:t>Vitimín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b="1" dirty="0" smtClean="0">
                <a:solidFill>
                  <a:srgbClr val="0070C0"/>
                </a:solidFill>
              </a:rPr>
              <a:t>B</a:t>
            </a:r>
            <a:r>
              <a:rPr lang="ga-IE" b="1" dirty="0" smtClean="0">
                <a:solidFill>
                  <a:srgbClr val="0070C0"/>
                </a:solidFill>
              </a:rPr>
              <a:t> </a:t>
            </a:r>
            <a:r>
              <a:rPr lang="en-IE" b="1" dirty="0" smtClean="0">
                <a:solidFill>
                  <a:srgbClr val="0070C0"/>
                </a:solidFill>
              </a:rPr>
              <a:t>&amp;</a:t>
            </a:r>
            <a:r>
              <a:rPr lang="ga-IE" b="1" dirty="0" smtClean="0">
                <a:solidFill>
                  <a:srgbClr val="0070C0"/>
                </a:solidFill>
              </a:rPr>
              <a:t> </a:t>
            </a:r>
            <a:r>
              <a:rPr lang="en-IE" b="1" dirty="0" smtClean="0">
                <a:solidFill>
                  <a:srgbClr val="0070C0"/>
                </a:solidFill>
              </a:rPr>
              <a:t>C</a:t>
            </a:r>
            <a:r>
              <a:rPr lang="en-IE" dirty="0" smtClean="0"/>
              <a:t>: </a:t>
            </a:r>
            <a:r>
              <a:rPr lang="ga-IE" dirty="0" err="1" smtClean="0"/>
              <a:t>uisceth</a:t>
            </a:r>
            <a:r>
              <a:rPr lang="en-IE" dirty="0" err="1" smtClean="0"/>
              <a:t>uaslagtha</a:t>
            </a:r>
            <a:r>
              <a:rPr lang="en-IE" dirty="0" smtClean="0"/>
              <a:t> </a:t>
            </a:r>
            <a:r>
              <a:rPr lang="ga-IE" dirty="0" smtClean="0"/>
              <a:t>(</a:t>
            </a:r>
            <a:r>
              <a:rPr lang="en-IE" dirty="0" smtClean="0">
                <a:solidFill>
                  <a:srgbClr val="0070C0"/>
                </a:solidFill>
              </a:rPr>
              <a:t>H</a:t>
            </a:r>
            <a:r>
              <a:rPr lang="en-IE" dirty="0" smtClean="0">
                <a:solidFill>
                  <a:srgbClr val="0070C0"/>
                </a:solidFill>
              </a:rPr>
              <a:t>₂</a:t>
            </a:r>
            <a:r>
              <a:rPr lang="en-IE" dirty="0" smtClean="0">
                <a:solidFill>
                  <a:srgbClr val="0070C0"/>
                </a:solidFill>
              </a:rPr>
              <a:t>O</a:t>
            </a:r>
            <a:r>
              <a:rPr lang="ga-IE" dirty="0" smtClean="0">
                <a:solidFill>
                  <a:srgbClr val="0070C0"/>
                </a:solidFill>
              </a:rPr>
              <a:t>)</a:t>
            </a:r>
            <a:endParaRPr lang="en-IE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**</a:t>
            </a:r>
            <a:r>
              <a:rPr lang="en-IE" dirty="0" err="1" smtClean="0"/>
              <a:t>Stór</a:t>
            </a:r>
            <a:r>
              <a:rPr lang="ga-IE" dirty="0" smtClean="0"/>
              <a:t>álann</a:t>
            </a:r>
            <a:r>
              <a:rPr lang="en-IE" dirty="0" smtClean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vitimíní</a:t>
            </a:r>
            <a:r>
              <a:rPr lang="en-IE" dirty="0"/>
              <a:t> </a:t>
            </a:r>
            <a:r>
              <a:rPr lang="en-IE" b="1" dirty="0" err="1" smtClean="0"/>
              <a:t>saill</a:t>
            </a:r>
            <a:r>
              <a:rPr lang="en-IE" b="1" dirty="0" smtClean="0"/>
              <a:t>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 smtClean="0"/>
              <a:t>chorp</a:t>
            </a:r>
            <a:r>
              <a:rPr lang="ga-IE" dirty="0" smtClean="0"/>
              <a:t> </a:t>
            </a:r>
            <a:r>
              <a:rPr lang="en-IE" dirty="0" smtClean="0"/>
              <a:t>- </a:t>
            </a:r>
            <a:r>
              <a:rPr lang="en-IE" b="1" dirty="0" err="1" smtClean="0">
                <a:solidFill>
                  <a:srgbClr val="00B050"/>
                </a:solidFill>
              </a:rPr>
              <a:t>sa</a:t>
            </a:r>
            <a:r>
              <a:rPr lang="ga-IE" b="1" dirty="0" smtClean="0">
                <a:solidFill>
                  <a:srgbClr val="00B050"/>
                </a:solidFill>
              </a:rPr>
              <a:t>n</a:t>
            </a:r>
            <a:r>
              <a:rPr lang="en-IE" b="1" dirty="0" smtClean="0">
                <a:solidFill>
                  <a:srgbClr val="00B050"/>
                </a:solidFill>
              </a:rPr>
              <a:t> Ae </a:t>
            </a:r>
            <a:r>
              <a:rPr lang="en-IE" b="1" dirty="0" smtClean="0">
                <a:solidFill>
                  <a:srgbClr val="00B050"/>
                </a:solidFill>
              </a:rPr>
              <a:t>&amp; </a:t>
            </a:r>
            <a:r>
              <a:rPr lang="en-IE" b="1" dirty="0" err="1" smtClean="0">
                <a:solidFill>
                  <a:srgbClr val="00B050"/>
                </a:solidFill>
              </a:rPr>
              <a:t>faoin</a:t>
            </a:r>
            <a:r>
              <a:rPr lang="en-IE" b="1" dirty="0" smtClean="0">
                <a:solidFill>
                  <a:srgbClr val="00B050"/>
                </a:solidFill>
              </a:rPr>
              <a:t> </a:t>
            </a:r>
            <a:r>
              <a:rPr lang="ga-IE" b="1" dirty="0" smtClean="0">
                <a:solidFill>
                  <a:srgbClr val="00B050"/>
                </a:solidFill>
              </a:rPr>
              <a:t>g</a:t>
            </a:r>
            <a:r>
              <a:rPr lang="en-IE" b="1" dirty="0" err="1" smtClean="0">
                <a:solidFill>
                  <a:srgbClr val="00B050"/>
                </a:solidFill>
              </a:rPr>
              <a:t>craiceann</a:t>
            </a:r>
            <a:r>
              <a:rPr lang="en-IE" b="1" dirty="0">
                <a:solidFill>
                  <a:srgbClr val="00B050"/>
                </a:solidFill>
              </a:rPr>
              <a:t>.</a:t>
            </a:r>
            <a:r>
              <a:rPr lang="en-IE" b="1" dirty="0" smtClean="0">
                <a:solidFill>
                  <a:srgbClr val="00B050"/>
                </a:solidFill>
              </a:rPr>
              <a:t>  </a:t>
            </a:r>
          </a:p>
          <a:p>
            <a:pPr marL="0" indent="0">
              <a:buNone/>
            </a:pPr>
            <a:endParaRPr lang="en-IE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098" name="Picture 2" descr="http://www.drkrider.com/Assets/Pictures/Nutrition/vit%20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00808"/>
            <a:ext cx="2448272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220072" y="3717032"/>
            <a:ext cx="23042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30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IE" b="1" dirty="0" err="1">
                <a:solidFill>
                  <a:srgbClr val="7030A0"/>
                </a:solidFill>
              </a:rPr>
              <a:t>Vitimín</a:t>
            </a:r>
            <a:r>
              <a:rPr lang="en-IE" b="1" dirty="0">
                <a:solidFill>
                  <a:srgbClr val="7030A0"/>
                </a:solidFill>
              </a:rPr>
              <a:t> C – </a:t>
            </a:r>
            <a:r>
              <a:rPr lang="en-IE" b="1" dirty="0" err="1" smtClean="0">
                <a:solidFill>
                  <a:srgbClr val="7030A0"/>
                </a:solidFill>
              </a:rPr>
              <a:t>Aigéad</a:t>
            </a:r>
            <a:r>
              <a:rPr lang="en-IE" b="1" dirty="0" smtClean="0">
                <a:solidFill>
                  <a:srgbClr val="7030A0"/>
                </a:solidFill>
              </a:rPr>
              <a:t> </a:t>
            </a:r>
            <a:r>
              <a:rPr lang="en-IE" b="1" dirty="0" err="1" smtClean="0">
                <a:solidFill>
                  <a:srgbClr val="7030A0"/>
                </a:solidFill>
              </a:rPr>
              <a:t>Ascorbach</a:t>
            </a:r>
            <a:endParaRPr lang="en-IE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504056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u="sng" dirty="0" err="1" smtClean="0">
                <a:solidFill>
                  <a:srgbClr val="FF0000"/>
                </a:solidFill>
              </a:rPr>
              <a:t>Foinsí</a:t>
            </a:r>
            <a:r>
              <a:rPr lang="en-IE" b="1" u="sng" dirty="0" smtClean="0">
                <a:solidFill>
                  <a:srgbClr val="FF0000"/>
                </a:solidFill>
              </a:rPr>
              <a:t>: </a:t>
            </a:r>
            <a:r>
              <a:rPr lang="en-IE" dirty="0" err="1" smtClean="0">
                <a:solidFill>
                  <a:srgbClr val="FF0066"/>
                </a:solidFill>
              </a:rPr>
              <a:t>oráistí</a:t>
            </a:r>
            <a:r>
              <a:rPr lang="en-IE" dirty="0" smtClean="0">
                <a:solidFill>
                  <a:srgbClr val="FF0066"/>
                </a:solidFill>
              </a:rPr>
              <a:t> </a:t>
            </a:r>
            <a:r>
              <a:rPr lang="en-IE" dirty="0"/>
              <a:t>(</a:t>
            </a:r>
            <a:r>
              <a:rPr lang="en-IE" dirty="0" err="1"/>
              <a:t>torthaí</a:t>
            </a:r>
            <a:r>
              <a:rPr lang="en-IE" dirty="0"/>
              <a:t> </a:t>
            </a:r>
            <a:r>
              <a:rPr lang="en-IE" dirty="0" err="1"/>
              <a:t>citris</a:t>
            </a:r>
            <a:r>
              <a:rPr lang="en-IE" dirty="0"/>
              <a:t>), </a:t>
            </a:r>
            <a:r>
              <a:rPr lang="en-IE" dirty="0" err="1"/>
              <a:t>cuiríní</a:t>
            </a:r>
            <a:r>
              <a:rPr lang="en-IE" dirty="0"/>
              <a:t> </a:t>
            </a:r>
            <a:r>
              <a:rPr lang="en-IE" dirty="0" err="1" smtClean="0"/>
              <a:t>dubha</a:t>
            </a:r>
            <a:r>
              <a:rPr lang="en-IE" dirty="0" smtClean="0"/>
              <a:t> </a:t>
            </a:r>
            <a:endParaRPr lang="en-IE" dirty="0" smtClean="0"/>
          </a:p>
          <a:p>
            <a:pPr marL="0" indent="0">
              <a:buNone/>
            </a:pPr>
            <a:r>
              <a:rPr lang="en-IE" b="1" u="sng" dirty="0" smtClean="0">
                <a:solidFill>
                  <a:srgbClr val="FF0000"/>
                </a:solidFill>
              </a:rPr>
              <a:t>Feidhm:</a:t>
            </a:r>
            <a:r>
              <a:rPr lang="en-IE" dirty="0" smtClean="0"/>
              <a:t> déantús na fíocháin ceangailte </a:t>
            </a:r>
            <a:r>
              <a:rPr lang="en-IE" dirty="0" smtClean="0">
                <a:solidFill>
                  <a:srgbClr val="FF0066"/>
                </a:solidFill>
              </a:rPr>
              <a:t>m.sh</a:t>
            </a:r>
            <a:r>
              <a:rPr lang="en-IE" dirty="0">
                <a:solidFill>
                  <a:srgbClr val="FF0066"/>
                </a:solidFill>
              </a:rPr>
              <a:t>. </a:t>
            </a:r>
            <a:r>
              <a:rPr lang="en-IE" dirty="0" smtClean="0">
                <a:solidFill>
                  <a:srgbClr val="FF0066"/>
                </a:solidFill>
              </a:rPr>
              <a:t>cnámh, fuil, craiceann, teannáin…</a:t>
            </a:r>
          </a:p>
          <a:p>
            <a:pPr marL="0" indent="0">
              <a:buNone/>
            </a:pPr>
            <a:r>
              <a:rPr lang="en-IE" b="1" u="sng" dirty="0" err="1" smtClean="0">
                <a:solidFill>
                  <a:srgbClr val="FF0000"/>
                </a:solidFill>
              </a:rPr>
              <a:t>Galair</a:t>
            </a:r>
            <a:r>
              <a:rPr lang="en-IE" b="1" u="sng" dirty="0" smtClean="0">
                <a:solidFill>
                  <a:srgbClr val="FF0000"/>
                </a:solidFill>
              </a:rPr>
              <a:t> </a:t>
            </a:r>
            <a:r>
              <a:rPr lang="en-IE" b="1" u="sng" dirty="0" err="1" smtClean="0">
                <a:solidFill>
                  <a:srgbClr val="FF0000"/>
                </a:solidFill>
              </a:rPr>
              <a:t>Easpa</a:t>
            </a:r>
            <a:r>
              <a:rPr lang="en-IE" b="1" u="sng" dirty="0" smtClean="0">
                <a:solidFill>
                  <a:srgbClr val="FF0000"/>
                </a:solidFill>
              </a:rPr>
              <a:t>: </a:t>
            </a:r>
            <a:r>
              <a:rPr lang="en-IE" dirty="0" smtClean="0"/>
              <a:t> </a:t>
            </a:r>
            <a:r>
              <a:rPr lang="en-IE" b="1" dirty="0" err="1" smtClean="0">
                <a:solidFill>
                  <a:srgbClr val="0070C0"/>
                </a:solidFill>
              </a:rPr>
              <a:t>Scorbach</a:t>
            </a:r>
            <a:r>
              <a:rPr lang="en-IE" b="1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en-IE" b="1" u="sng" dirty="0" err="1" smtClean="0">
                <a:solidFill>
                  <a:srgbClr val="FF0000"/>
                </a:solidFill>
              </a:rPr>
              <a:t>Siomptóim</a:t>
            </a:r>
            <a:r>
              <a:rPr lang="en-IE" b="1" u="sng" dirty="0" smtClean="0">
                <a:solidFill>
                  <a:srgbClr val="FF0000"/>
                </a:solidFill>
              </a:rPr>
              <a:t>:</a:t>
            </a:r>
            <a:r>
              <a:rPr lang="en-IE" dirty="0" smtClean="0"/>
              <a:t>  </a:t>
            </a:r>
            <a:r>
              <a:rPr lang="en-IE" dirty="0" err="1" smtClean="0">
                <a:solidFill>
                  <a:srgbClr val="0070C0"/>
                </a:solidFill>
              </a:rPr>
              <a:t>Drandal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>
                <a:solidFill>
                  <a:srgbClr val="0070C0"/>
                </a:solidFill>
              </a:rPr>
              <a:t>bog </a:t>
            </a:r>
            <a:r>
              <a:rPr lang="en-IE" dirty="0" smtClean="0">
                <a:solidFill>
                  <a:srgbClr val="0070C0"/>
                </a:solidFill>
              </a:rPr>
              <a:t>&amp; ag </a:t>
            </a:r>
            <a:r>
              <a:rPr lang="en-IE" dirty="0">
                <a:solidFill>
                  <a:srgbClr val="0070C0"/>
                </a:solidFill>
              </a:rPr>
              <a:t>cur </a:t>
            </a:r>
            <a:r>
              <a:rPr lang="en-IE" dirty="0" err="1" smtClean="0">
                <a:solidFill>
                  <a:srgbClr val="0070C0"/>
                </a:solidFill>
              </a:rPr>
              <a:t>fola</a:t>
            </a:r>
            <a:r>
              <a:rPr lang="en-IE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026" name="Picture 2" descr="http://2.bp.blogspot.com/_lO9OGFIVV7k/TD9-l94Zs5I/AAAAAAAAAGA/-L8SJy190Pc/s400/18108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459" y="1556792"/>
            <a:ext cx="3240360" cy="453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31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64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E" b="1" dirty="0" err="1">
                <a:solidFill>
                  <a:srgbClr val="7030A0"/>
                </a:solidFill>
              </a:rPr>
              <a:t>Vitimín</a:t>
            </a:r>
            <a:r>
              <a:rPr lang="en-IE" b="1" dirty="0">
                <a:solidFill>
                  <a:srgbClr val="7030A0"/>
                </a:solidFill>
              </a:rPr>
              <a:t> D –An </a:t>
            </a:r>
            <a:r>
              <a:rPr lang="en-IE" b="1" dirty="0" err="1" smtClean="0">
                <a:solidFill>
                  <a:srgbClr val="7030A0"/>
                </a:solidFill>
              </a:rPr>
              <a:t>cailcif</a:t>
            </a:r>
            <a:r>
              <a:rPr lang="ga-IE" b="1" dirty="0" smtClean="0">
                <a:solidFill>
                  <a:srgbClr val="7030A0"/>
                </a:solidFill>
              </a:rPr>
              <a:t>é</a:t>
            </a:r>
            <a:r>
              <a:rPr lang="en-IE" b="1" dirty="0" err="1" smtClean="0">
                <a:solidFill>
                  <a:srgbClr val="7030A0"/>
                </a:solidFill>
              </a:rPr>
              <a:t>aról</a:t>
            </a:r>
            <a:r>
              <a:rPr lang="en-IE" b="1" dirty="0" smtClean="0">
                <a:solidFill>
                  <a:srgbClr val="7030A0"/>
                </a:solidFill>
              </a:rPr>
              <a:t>:</a:t>
            </a:r>
            <a:endParaRPr lang="en-IE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49211"/>
            <a:ext cx="5400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u="sng" dirty="0" err="1" smtClean="0">
                <a:solidFill>
                  <a:srgbClr val="FF0000"/>
                </a:solidFill>
              </a:rPr>
              <a:t>Foinse</a:t>
            </a:r>
            <a:r>
              <a:rPr lang="en-IE" b="1" u="sng" dirty="0" smtClean="0">
                <a:solidFill>
                  <a:srgbClr val="FF0000"/>
                </a:solidFill>
              </a:rPr>
              <a:t>:  </a:t>
            </a:r>
            <a:r>
              <a:rPr lang="en-IE" dirty="0" err="1" smtClean="0">
                <a:solidFill>
                  <a:srgbClr val="0070C0"/>
                </a:solidFill>
              </a:rPr>
              <a:t>Olaí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ga-IE" dirty="0" smtClean="0">
                <a:solidFill>
                  <a:srgbClr val="0070C0"/>
                </a:solidFill>
              </a:rPr>
              <a:t>a</a:t>
            </a:r>
            <a:r>
              <a:rPr lang="en-IE" dirty="0" smtClean="0">
                <a:solidFill>
                  <a:srgbClr val="0070C0"/>
                </a:solidFill>
              </a:rPr>
              <a:t>e </a:t>
            </a:r>
            <a:r>
              <a:rPr lang="en-IE" dirty="0" err="1">
                <a:solidFill>
                  <a:srgbClr val="0070C0"/>
                </a:solidFill>
              </a:rPr>
              <a:t>éisc</a:t>
            </a:r>
            <a:r>
              <a:rPr lang="en-IE" dirty="0">
                <a:solidFill>
                  <a:srgbClr val="0070C0"/>
                </a:solidFill>
              </a:rPr>
              <a:t>, </a:t>
            </a:r>
            <a:r>
              <a:rPr lang="ga-IE" dirty="0" smtClean="0">
                <a:solidFill>
                  <a:srgbClr val="0070C0"/>
                </a:solidFill>
              </a:rPr>
              <a:t>u</a:t>
            </a:r>
            <a:r>
              <a:rPr lang="en-IE" dirty="0" err="1" smtClean="0">
                <a:solidFill>
                  <a:srgbClr val="0070C0"/>
                </a:solidFill>
              </a:rPr>
              <a:t>ibheacha</a:t>
            </a:r>
            <a:r>
              <a:rPr lang="en-IE" dirty="0"/>
              <a:t>, </a:t>
            </a:r>
            <a:r>
              <a:rPr lang="en-IE" dirty="0" err="1" smtClean="0"/>
              <a:t>bainne</a:t>
            </a:r>
            <a:r>
              <a:rPr lang="en-IE" dirty="0" smtClean="0"/>
              <a:t>.</a:t>
            </a:r>
          </a:p>
          <a:p>
            <a:pPr marL="0" indent="0">
              <a:buNone/>
            </a:pPr>
            <a:r>
              <a:rPr lang="en-IE" dirty="0" smtClean="0"/>
              <a:t>*&amp; </a:t>
            </a:r>
            <a:r>
              <a:rPr lang="ga-IE" dirty="0" smtClean="0">
                <a:solidFill>
                  <a:srgbClr val="0070C0"/>
                </a:solidFill>
              </a:rPr>
              <a:t>d</a:t>
            </a:r>
            <a:r>
              <a:rPr lang="en-IE" dirty="0" err="1" smtClean="0">
                <a:solidFill>
                  <a:srgbClr val="0070C0"/>
                </a:solidFill>
              </a:rPr>
              <a:t>éanta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err="1">
                <a:solidFill>
                  <a:srgbClr val="0070C0"/>
                </a:solidFill>
              </a:rPr>
              <a:t>sa</a:t>
            </a:r>
            <a:r>
              <a:rPr lang="en-IE" dirty="0">
                <a:solidFill>
                  <a:srgbClr val="0070C0"/>
                </a:solidFill>
              </a:rPr>
              <a:t> </a:t>
            </a:r>
            <a:r>
              <a:rPr lang="en-IE" dirty="0" err="1">
                <a:solidFill>
                  <a:srgbClr val="0070C0"/>
                </a:solidFill>
              </a:rPr>
              <a:t>chraiceann</a:t>
            </a:r>
            <a:r>
              <a:rPr lang="en-IE" dirty="0">
                <a:solidFill>
                  <a:srgbClr val="0070C0"/>
                </a:solidFill>
              </a:rPr>
              <a:t> </a:t>
            </a:r>
            <a:r>
              <a:rPr lang="en-IE" dirty="0" smtClean="0"/>
              <a:t>(</a:t>
            </a:r>
            <a:r>
              <a:rPr lang="en-IE" dirty="0" err="1" smtClean="0"/>
              <a:t>solas</a:t>
            </a:r>
            <a:r>
              <a:rPr lang="en-IE" dirty="0" smtClean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 smtClean="0"/>
              <a:t>gréine</a:t>
            </a:r>
            <a:r>
              <a:rPr lang="en-IE" dirty="0" smtClean="0"/>
              <a:t>) </a:t>
            </a:r>
          </a:p>
          <a:p>
            <a:pPr marL="0" indent="0">
              <a:buNone/>
            </a:pPr>
            <a:r>
              <a:rPr lang="en-IE" b="1" u="sng" dirty="0" smtClean="0">
                <a:solidFill>
                  <a:srgbClr val="FF0000"/>
                </a:solidFill>
              </a:rPr>
              <a:t>Feidhm:</a:t>
            </a:r>
            <a:r>
              <a:rPr lang="en-IE" dirty="0" smtClean="0"/>
              <a:t> </a:t>
            </a:r>
            <a:r>
              <a:rPr lang="en-IE" b="1" dirty="0" err="1" smtClean="0">
                <a:solidFill>
                  <a:srgbClr val="FF0066"/>
                </a:solidFill>
              </a:rPr>
              <a:t>Cailciam</a:t>
            </a:r>
            <a:r>
              <a:rPr lang="en-IE" b="1" dirty="0" smtClean="0">
                <a:solidFill>
                  <a:srgbClr val="FF0066"/>
                </a:solidFill>
              </a:rPr>
              <a:t> </a:t>
            </a:r>
            <a:r>
              <a:rPr lang="en-IE" b="1" dirty="0" smtClean="0">
                <a:solidFill>
                  <a:srgbClr val="FF0066"/>
                </a:solidFill>
              </a:rPr>
              <a:t>a ionsú</a:t>
            </a:r>
            <a:r>
              <a:rPr lang="en-IE" dirty="0" smtClean="0"/>
              <a:t> </a:t>
            </a:r>
          </a:p>
          <a:p>
            <a:pPr marL="0" indent="0">
              <a:buNone/>
            </a:pPr>
            <a:r>
              <a:rPr lang="en-IE" b="1" u="sng" dirty="0" err="1" smtClean="0">
                <a:solidFill>
                  <a:srgbClr val="FF0000"/>
                </a:solidFill>
              </a:rPr>
              <a:t>Galar</a:t>
            </a:r>
            <a:r>
              <a:rPr lang="en-IE" b="1" u="sng" dirty="0" smtClean="0">
                <a:solidFill>
                  <a:srgbClr val="FF0000"/>
                </a:solidFill>
              </a:rPr>
              <a:t> </a:t>
            </a:r>
            <a:r>
              <a:rPr lang="en-IE" b="1" u="sng" dirty="0" err="1" smtClean="0">
                <a:solidFill>
                  <a:srgbClr val="FF0000"/>
                </a:solidFill>
              </a:rPr>
              <a:t>Easpa</a:t>
            </a:r>
            <a:r>
              <a:rPr lang="en-IE" dirty="0" smtClean="0"/>
              <a:t>: </a:t>
            </a:r>
            <a:r>
              <a:rPr lang="en-IE" dirty="0" err="1" smtClean="0">
                <a:solidFill>
                  <a:srgbClr val="0070C0"/>
                </a:solidFill>
              </a:rPr>
              <a:t>Raicíteas</a:t>
            </a:r>
            <a:r>
              <a:rPr lang="en-IE" dirty="0" smtClean="0"/>
              <a:t> </a:t>
            </a:r>
          </a:p>
          <a:p>
            <a:pPr marL="0" indent="0">
              <a:buNone/>
            </a:pPr>
            <a:r>
              <a:rPr lang="en-IE" b="1" u="sng" dirty="0" err="1" smtClean="0">
                <a:solidFill>
                  <a:srgbClr val="FF0000"/>
                </a:solidFill>
              </a:rPr>
              <a:t>Siomptóim</a:t>
            </a:r>
            <a:r>
              <a:rPr lang="en-IE" b="1" u="sng" dirty="0" smtClean="0">
                <a:solidFill>
                  <a:srgbClr val="FF0000"/>
                </a:solidFill>
              </a:rPr>
              <a:t>:</a:t>
            </a:r>
            <a:r>
              <a:rPr lang="en-IE" dirty="0" smtClean="0"/>
              <a:t>  </a:t>
            </a:r>
            <a:r>
              <a:rPr lang="en-IE" dirty="0" err="1"/>
              <a:t>Ní</a:t>
            </a:r>
            <a:r>
              <a:rPr lang="en-IE" dirty="0"/>
              <a:t> </a:t>
            </a:r>
            <a:r>
              <a:rPr lang="en-IE" dirty="0" smtClean="0"/>
              <a:t>f</a:t>
            </a:r>
            <a:r>
              <a:rPr lang="ga-IE" dirty="0" smtClean="0"/>
              <a:t>h</a:t>
            </a:r>
            <a:r>
              <a:rPr lang="en-IE" dirty="0" err="1" smtClean="0"/>
              <a:t>orbraíonn</a:t>
            </a:r>
            <a:r>
              <a:rPr lang="en-IE" dirty="0" smtClean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 smtClean="0"/>
              <a:t>cnámha</a:t>
            </a:r>
            <a:r>
              <a:rPr lang="en-IE" dirty="0" smtClean="0"/>
              <a:t>.</a:t>
            </a: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1026" name="Picture 2" descr="/upload/book of radiology/chapter14/nic_k14_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81418"/>
            <a:ext cx="30243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32</a:t>
            </a:fld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467544" y="616530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http://www.youtube.com/watch?v=nt9u7CfVoc4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96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296" y="0"/>
            <a:ext cx="8301608" cy="1224136"/>
          </a:xfrm>
        </p:spPr>
        <p:txBody>
          <a:bodyPr/>
          <a:lstStyle/>
          <a:p>
            <a:r>
              <a:rPr lang="en-IE" b="1" dirty="0" smtClean="0">
                <a:solidFill>
                  <a:srgbClr val="0070C0"/>
                </a:solidFill>
              </a:rPr>
              <a:t>5. </a:t>
            </a:r>
            <a:r>
              <a:rPr lang="en-IE" b="1" dirty="0" err="1" smtClean="0">
                <a:solidFill>
                  <a:srgbClr val="0070C0"/>
                </a:solidFill>
              </a:rPr>
              <a:t>Mianraí</a:t>
            </a:r>
            <a:r>
              <a:rPr lang="en-IE" b="1" dirty="0" smtClean="0">
                <a:solidFill>
                  <a:srgbClr val="0070C0"/>
                </a:solidFill>
              </a:rPr>
              <a:t>: </a:t>
            </a:r>
            <a:endParaRPr lang="en-IE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30" y="788936"/>
            <a:ext cx="9180512" cy="6093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3800" dirty="0" smtClean="0"/>
              <a:t>Ceimiceáin </a:t>
            </a:r>
            <a:r>
              <a:rPr lang="en-IE" sz="3800" b="1" dirty="0">
                <a:solidFill>
                  <a:srgbClr val="FF0000"/>
                </a:solidFill>
              </a:rPr>
              <a:t>neamhorgánacha </a:t>
            </a:r>
            <a:r>
              <a:rPr lang="en-IE" sz="3800" b="1" dirty="0" smtClean="0">
                <a:solidFill>
                  <a:srgbClr val="FF0000"/>
                </a:solidFill>
              </a:rPr>
              <a:t>(ní </a:t>
            </a:r>
            <a:r>
              <a:rPr lang="en-IE" sz="3800" b="1" dirty="0" err="1" smtClean="0">
                <a:solidFill>
                  <a:srgbClr val="FF0000"/>
                </a:solidFill>
              </a:rPr>
              <a:t>bithmhóilíní</a:t>
            </a:r>
            <a:r>
              <a:rPr lang="en-IE" sz="3800" b="1" dirty="0" smtClean="0">
                <a:solidFill>
                  <a:srgbClr val="FF0000"/>
                </a:solidFill>
              </a:rPr>
              <a:t> iad!)</a:t>
            </a:r>
            <a:r>
              <a:rPr lang="en-IE" sz="3800" dirty="0" smtClean="0"/>
              <a:t> </a:t>
            </a:r>
          </a:p>
          <a:p>
            <a:pPr marL="0" indent="0">
              <a:buNone/>
            </a:pPr>
            <a:r>
              <a:rPr lang="en-IE" b="1" u="sng" dirty="0" err="1" smtClean="0"/>
              <a:t>Príomhfheidhmeanna</a:t>
            </a:r>
            <a:r>
              <a:rPr lang="en-IE" b="1" u="sng" dirty="0" smtClean="0"/>
              <a:t> </a:t>
            </a:r>
            <a:r>
              <a:rPr lang="en-IE" b="1" u="sng" dirty="0" err="1"/>
              <a:t>na</a:t>
            </a:r>
            <a:r>
              <a:rPr lang="en-IE" b="1" u="sng" dirty="0"/>
              <a:t> </a:t>
            </a:r>
            <a:r>
              <a:rPr lang="en-IE" b="1" u="sng" dirty="0" err="1" smtClean="0"/>
              <a:t>mianraí</a:t>
            </a:r>
            <a:r>
              <a:rPr lang="en-IE" b="1" u="sng" dirty="0" smtClean="0"/>
              <a:t>:</a:t>
            </a:r>
            <a:endParaRPr lang="en-IE" u="sng" dirty="0"/>
          </a:p>
          <a:p>
            <a:pPr marL="0" indent="0">
              <a:buNone/>
            </a:pPr>
            <a:r>
              <a:rPr lang="en-IE" b="1" dirty="0" smtClean="0">
                <a:solidFill>
                  <a:srgbClr val="FF0066"/>
                </a:solidFill>
              </a:rPr>
              <a:t>(i) Ainmhí: </a:t>
            </a:r>
          </a:p>
          <a:p>
            <a:pPr marL="0" lvl="0" indent="0">
              <a:buNone/>
            </a:pPr>
            <a:r>
              <a:rPr lang="en-IE" b="1" i="1" dirty="0" smtClean="0">
                <a:solidFill>
                  <a:srgbClr val="0070C0"/>
                </a:solidFill>
              </a:rPr>
              <a:t>Cailciam</a:t>
            </a:r>
            <a:r>
              <a:rPr lang="en-IE" b="1" dirty="0" smtClean="0">
                <a:solidFill>
                  <a:srgbClr val="0070C0"/>
                </a:solidFill>
              </a:rPr>
              <a:t>-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FF0000"/>
                </a:solidFill>
              </a:rPr>
              <a:t>cnámha/</a:t>
            </a:r>
            <a:r>
              <a:rPr lang="en-IE" dirty="0" smtClean="0"/>
              <a:t>fiacla a neartú</a:t>
            </a:r>
          </a:p>
          <a:p>
            <a:pPr marL="0" indent="0">
              <a:buNone/>
            </a:pPr>
            <a:r>
              <a:rPr lang="en-IE" b="1" i="1" dirty="0" err="1" smtClean="0">
                <a:solidFill>
                  <a:srgbClr val="0070C0"/>
                </a:solidFill>
              </a:rPr>
              <a:t>Iarann</a:t>
            </a:r>
            <a:r>
              <a:rPr lang="en-IE" b="1" dirty="0" smtClean="0">
                <a:solidFill>
                  <a:srgbClr val="0070C0"/>
                </a:solidFill>
              </a:rPr>
              <a:t>: </a:t>
            </a:r>
            <a:r>
              <a:rPr lang="en-IE" dirty="0" err="1"/>
              <a:t>tá</a:t>
            </a:r>
            <a:r>
              <a:rPr lang="en-IE" dirty="0"/>
              <a:t> </a:t>
            </a:r>
            <a:r>
              <a:rPr lang="en-IE" dirty="0" err="1"/>
              <a:t>gá</a:t>
            </a:r>
            <a:r>
              <a:rPr lang="en-IE" dirty="0"/>
              <a:t> le </a:t>
            </a:r>
            <a:r>
              <a:rPr lang="en-IE" dirty="0" err="1"/>
              <a:t>hiarann</a:t>
            </a:r>
            <a:r>
              <a:rPr lang="en-IE" dirty="0"/>
              <a:t> </a:t>
            </a:r>
            <a:r>
              <a:rPr lang="ga-IE" dirty="0" smtClean="0"/>
              <a:t>chun</a:t>
            </a:r>
            <a:r>
              <a:rPr lang="en-IE" dirty="0" err="1" smtClean="0">
                <a:solidFill>
                  <a:srgbClr val="FF0000"/>
                </a:solidFill>
              </a:rPr>
              <a:t>haemogl</a:t>
            </a:r>
            <a:r>
              <a:rPr lang="ga-IE" dirty="0" smtClean="0">
                <a:solidFill>
                  <a:srgbClr val="FF0000"/>
                </a:solidFill>
              </a:rPr>
              <a:t>ó</a:t>
            </a:r>
            <a:r>
              <a:rPr lang="en-IE" dirty="0" err="1" smtClean="0">
                <a:solidFill>
                  <a:srgbClr val="FF0000"/>
                </a:solidFill>
              </a:rPr>
              <a:t>ib</a:t>
            </a:r>
            <a:r>
              <a:rPr lang="ga-IE" dirty="0" smtClean="0">
                <a:solidFill>
                  <a:srgbClr val="FF0000"/>
                </a:solidFill>
              </a:rPr>
              <a:t>i</a:t>
            </a:r>
            <a:r>
              <a:rPr lang="en-IE" dirty="0" smtClean="0">
                <a:solidFill>
                  <a:srgbClr val="FF0000"/>
                </a:solidFill>
              </a:rPr>
              <a:t>n</a:t>
            </a:r>
            <a:r>
              <a:rPr lang="en-IE" dirty="0" smtClean="0"/>
              <a:t> </a:t>
            </a:r>
            <a:r>
              <a:rPr lang="en-IE" dirty="0"/>
              <a:t>a </a:t>
            </a:r>
            <a:r>
              <a:rPr lang="en-IE" dirty="0" err="1" smtClean="0"/>
              <a:t>dhéanamh</a:t>
            </a:r>
            <a:endParaRPr lang="en-IE" dirty="0"/>
          </a:p>
          <a:p>
            <a:pPr marL="0" indent="0">
              <a:buNone/>
            </a:pPr>
            <a:r>
              <a:rPr lang="en-IE" b="1" dirty="0" smtClean="0">
                <a:solidFill>
                  <a:srgbClr val="FF0066"/>
                </a:solidFill>
              </a:rPr>
              <a:t>(ii) </a:t>
            </a:r>
            <a:r>
              <a:rPr lang="en-IE" b="1" dirty="0" err="1" smtClean="0">
                <a:solidFill>
                  <a:srgbClr val="FF0066"/>
                </a:solidFill>
              </a:rPr>
              <a:t>Sna</a:t>
            </a:r>
            <a:r>
              <a:rPr lang="en-IE" b="1" dirty="0" smtClean="0">
                <a:solidFill>
                  <a:srgbClr val="FF0066"/>
                </a:solidFill>
              </a:rPr>
              <a:t> </a:t>
            </a:r>
            <a:r>
              <a:rPr lang="en-IE" b="1" dirty="0" err="1" smtClean="0">
                <a:solidFill>
                  <a:srgbClr val="FF0066"/>
                </a:solidFill>
              </a:rPr>
              <a:t>Plandaí</a:t>
            </a:r>
            <a:r>
              <a:rPr lang="en-IE" b="1" dirty="0" smtClean="0">
                <a:solidFill>
                  <a:srgbClr val="FF0066"/>
                </a:solidFill>
              </a:rPr>
              <a:t>: </a:t>
            </a:r>
          </a:p>
          <a:p>
            <a:pPr marL="0" lvl="0" indent="0">
              <a:buNone/>
            </a:pPr>
            <a:r>
              <a:rPr lang="en-IE" b="1" i="1" dirty="0" smtClean="0">
                <a:solidFill>
                  <a:srgbClr val="0070C0"/>
                </a:solidFill>
              </a:rPr>
              <a:t>Cailciam</a:t>
            </a:r>
            <a:r>
              <a:rPr lang="en-IE" b="1" dirty="0" smtClean="0">
                <a:solidFill>
                  <a:srgbClr val="0070C0"/>
                </a:solidFill>
              </a:rPr>
              <a:t>: </a:t>
            </a:r>
            <a:r>
              <a:rPr lang="en-IE" dirty="0" err="1" smtClean="0">
                <a:solidFill>
                  <a:srgbClr val="FF0000"/>
                </a:solidFill>
              </a:rPr>
              <a:t>lannóg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>
                <a:solidFill>
                  <a:srgbClr val="FF0000"/>
                </a:solidFill>
              </a:rPr>
              <a:t>láir </a:t>
            </a:r>
            <a:r>
              <a:rPr lang="en-IE" dirty="0" smtClean="0"/>
              <a:t>chun </a:t>
            </a:r>
            <a:r>
              <a:rPr lang="en-IE" dirty="0"/>
              <a:t>cealla </a:t>
            </a:r>
            <a:r>
              <a:rPr lang="en-IE" dirty="0" smtClean="0"/>
              <a:t>a choimeád </a:t>
            </a:r>
            <a:r>
              <a:rPr lang="en-IE" dirty="0"/>
              <a:t>le chéile.</a:t>
            </a:r>
          </a:p>
          <a:p>
            <a:pPr marL="0" indent="0">
              <a:buNone/>
            </a:pPr>
            <a:r>
              <a:rPr lang="en-IE" b="1" i="1" dirty="0" smtClean="0">
                <a:solidFill>
                  <a:srgbClr val="0070C0"/>
                </a:solidFill>
              </a:rPr>
              <a:t>Ma</a:t>
            </a:r>
            <a:r>
              <a:rPr lang="ga-IE" b="1" i="1" dirty="0" smtClean="0">
                <a:solidFill>
                  <a:srgbClr val="0070C0"/>
                </a:solidFill>
              </a:rPr>
              <a:t>i</a:t>
            </a:r>
            <a:r>
              <a:rPr lang="en-IE" b="1" i="1" dirty="0" err="1" smtClean="0">
                <a:solidFill>
                  <a:srgbClr val="0070C0"/>
                </a:solidFill>
              </a:rPr>
              <a:t>gn</a:t>
            </a:r>
            <a:r>
              <a:rPr lang="ga-IE" b="1" i="1" dirty="0" err="1" smtClean="0">
                <a:solidFill>
                  <a:srgbClr val="0070C0"/>
                </a:solidFill>
              </a:rPr>
              <a:t>éi</a:t>
            </a:r>
            <a:r>
              <a:rPr lang="en-IE" b="1" i="1" dirty="0" err="1" smtClean="0">
                <a:solidFill>
                  <a:srgbClr val="0070C0"/>
                </a:solidFill>
              </a:rPr>
              <a:t>siam</a:t>
            </a:r>
            <a:r>
              <a:rPr lang="en-IE" i="1" dirty="0" smtClean="0">
                <a:solidFill>
                  <a:srgbClr val="0070C0"/>
                </a:solidFill>
              </a:rPr>
              <a:t>: </a:t>
            </a:r>
            <a:r>
              <a:rPr lang="en-IE" dirty="0" err="1" smtClean="0">
                <a:solidFill>
                  <a:srgbClr val="FF0000"/>
                </a:solidFill>
              </a:rPr>
              <a:t>clóraplastaí</a:t>
            </a:r>
            <a:r>
              <a:rPr lang="en-IE" dirty="0" smtClean="0"/>
              <a:t> a </a:t>
            </a:r>
            <a:r>
              <a:rPr lang="en-IE" dirty="0" err="1" smtClean="0"/>
              <a:t>thógáil</a:t>
            </a:r>
            <a:r>
              <a:rPr lang="en-IE" dirty="0" smtClean="0"/>
              <a:t> </a:t>
            </a:r>
            <a:r>
              <a:rPr lang="en-IE" dirty="0" err="1" smtClean="0"/>
              <a:t>sa</a:t>
            </a:r>
            <a:r>
              <a:rPr lang="en-IE" dirty="0" smtClean="0"/>
              <a:t> chill </a:t>
            </a:r>
            <a:r>
              <a:rPr lang="en-IE" dirty="0" err="1" smtClean="0"/>
              <a:t>planda</a:t>
            </a:r>
            <a:r>
              <a:rPr lang="en-IE" dirty="0" smtClean="0"/>
              <a:t>.</a:t>
            </a:r>
            <a:endParaRPr lang="en-IE" dirty="0"/>
          </a:p>
        </p:txBody>
      </p:sp>
      <p:pic>
        <p:nvPicPr>
          <p:cNvPr id="2050" name="Picture 2" descr="http://www.biology.iastate.edu/Courses/212L/New%20Site/images%202005/cells&amp;tissues/01Cells/plasmo%20hig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13" y="1474346"/>
            <a:ext cx="2720987" cy="193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39794" y="2257142"/>
            <a:ext cx="1616148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IE" dirty="0" err="1" smtClean="0"/>
              <a:t>Lannóg</a:t>
            </a:r>
            <a:r>
              <a:rPr lang="en-IE" dirty="0" smtClean="0"/>
              <a:t> </a:t>
            </a:r>
            <a:r>
              <a:rPr lang="en-IE" dirty="0" err="1" smtClean="0"/>
              <a:t>lárnach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33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57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21076"/>
            <a:ext cx="8229600" cy="908720"/>
          </a:xfrm>
        </p:spPr>
        <p:txBody>
          <a:bodyPr>
            <a:normAutofit/>
          </a:bodyPr>
          <a:lstStyle/>
          <a:p>
            <a:pPr algn="l"/>
            <a:r>
              <a:rPr lang="en-IE" b="1" u="sng" dirty="0" err="1" smtClean="0">
                <a:solidFill>
                  <a:srgbClr val="FF0000"/>
                </a:solidFill>
              </a:rPr>
              <a:t>Uisce</a:t>
            </a:r>
            <a:r>
              <a:rPr lang="en-IE" b="1" u="sng" dirty="0" smtClean="0">
                <a:solidFill>
                  <a:srgbClr val="FF0000"/>
                </a:solidFill>
              </a:rPr>
              <a:t> H₂O: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5472608" cy="475252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IE" dirty="0" smtClean="0"/>
              <a:t>1. </a:t>
            </a:r>
            <a:r>
              <a:rPr lang="en-IE" b="1" dirty="0">
                <a:solidFill>
                  <a:srgbClr val="0070C0"/>
                </a:solidFill>
              </a:rPr>
              <a:t>T</a:t>
            </a:r>
            <a:r>
              <a:rPr lang="en-IE" b="1" dirty="0" smtClean="0">
                <a:solidFill>
                  <a:srgbClr val="0070C0"/>
                </a:solidFill>
              </a:rPr>
              <a:t>uaslagóir d</a:t>
            </a:r>
            <a:r>
              <a:rPr lang="en-IE" dirty="0" smtClean="0"/>
              <a:t>’imoibrithe ceimiceacha.</a:t>
            </a:r>
            <a:endParaRPr lang="en-IE" dirty="0"/>
          </a:p>
          <a:p>
            <a:pPr marL="0" lvl="0" indent="0">
              <a:buNone/>
            </a:pPr>
            <a:r>
              <a:rPr lang="en-IE" dirty="0" smtClean="0"/>
              <a:t>2. </a:t>
            </a:r>
            <a:r>
              <a:rPr lang="en-IE" b="1" dirty="0" smtClean="0">
                <a:solidFill>
                  <a:srgbClr val="0070C0"/>
                </a:solidFill>
              </a:rPr>
              <a:t>Teocht an </a:t>
            </a:r>
            <a:r>
              <a:rPr lang="en-IE" b="1" dirty="0" err="1" smtClean="0">
                <a:solidFill>
                  <a:srgbClr val="0070C0"/>
                </a:solidFill>
              </a:rPr>
              <a:t>cho</a:t>
            </a:r>
            <a:r>
              <a:rPr lang="ga-IE" b="1" dirty="0" smtClean="0">
                <a:solidFill>
                  <a:srgbClr val="0070C0"/>
                </a:solidFill>
              </a:rPr>
              <a:t>i</a:t>
            </a:r>
            <a:r>
              <a:rPr lang="en-IE" b="1" dirty="0" err="1" smtClean="0">
                <a:solidFill>
                  <a:srgbClr val="0070C0"/>
                </a:solidFill>
              </a:rPr>
              <a:t>rp</a:t>
            </a:r>
            <a:r>
              <a:rPr lang="en-IE" b="1" dirty="0" smtClean="0">
                <a:solidFill>
                  <a:srgbClr val="0070C0"/>
                </a:solidFill>
              </a:rPr>
              <a:t> </a:t>
            </a:r>
            <a:r>
              <a:rPr lang="en-IE" b="1" dirty="0" smtClean="0">
                <a:solidFill>
                  <a:srgbClr val="0070C0"/>
                </a:solidFill>
              </a:rPr>
              <a:t>a rialú (</a:t>
            </a:r>
            <a:r>
              <a:rPr lang="en-IE" b="1" dirty="0" err="1" smtClean="0">
                <a:solidFill>
                  <a:srgbClr val="0070C0"/>
                </a:solidFill>
              </a:rPr>
              <a:t>allas</a:t>
            </a:r>
            <a:r>
              <a:rPr lang="en-IE" b="1" dirty="0" smtClean="0">
                <a:solidFill>
                  <a:srgbClr val="0070C0"/>
                </a:solidFill>
              </a:rPr>
              <a:t>..)</a:t>
            </a:r>
            <a:r>
              <a:rPr lang="en-IE" dirty="0" smtClean="0"/>
              <a:t> </a:t>
            </a:r>
          </a:p>
          <a:p>
            <a:pPr marL="0" lvl="0" indent="0">
              <a:buNone/>
            </a:pPr>
            <a:r>
              <a:rPr lang="en-IE" dirty="0" smtClean="0"/>
              <a:t>3. Mar </a:t>
            </a:r>
            <a:r>
              <a:rPr lang="en-IE" dirty="0"/>
              <a:t>chuid </a:t>
            </a:r>
            <a:r>
              <a:rPr lang="en-IE" dirty="0" smtClean="0"/>
              <a:t>d’imoibrithe </a:t>
            </a:r>
            <a:r>
              <a:rPr lang="en-IE" dirty="0"/>
              <a:t>ceimiceacha m.sh</a:t>
            </a:r>
            <a:r>
              <a:rPr lang="en-IE" b="1" dirty="0"/>
              <a:t>. </a:t>
            </a:r>
            <a:r>
              <a:rPr lang="en-IE" b="1" dirty="0" err="1">
                <a:solidFill>
                  <a:srgbClr val="0070C0"/>
                </a:solidFill>
              </a:rPr>
              <a:t>fótaisintéis</a:t>
            </a:r>
            <a:r>
              <a:rPr lang="en-IE" b="1" dirty="0">
                <a:solidFill>
                  <a:srgbClr val="0070C0"/>
                </a:solidFill>
              </a:rPr>
              <a:t>, </a:t>
            </a:r>
            <a:r>
              <a:rPr lang="en-IE" b="1" dirty="0" err="1" smtClean="0">
                <a:solidFill>
                  <a:srgbClr val="0070C0"/>
                </a:solidFill>
              </a:rPr>
              <a:t>riospráid</a:t>
            </a:r>
            <a:r>
              <a:rPr lang="en-IE" b="1" dirty="0" smtClean="0">
                <a:solidFill>
                  <a:srgbClr val="0070C0"/>
                </a:solidFill>
              </a:rPr>
              <a:t>.</a:t>
            </a:r>
            <a:endParaRPr lang="en-IE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IE" dirty="0" smtClean="0"/>
              <a:t>4. </a:t>
            </a:r>
            <a:r>
              <a:rPr lang="en-IE" dirty="0" err="1" smtClean="0"/>
              <a:t>Déantús</a:t>
            </a:r>
            <a:r>
              <a:rPr lang="en-IE" dirty="0" smtClean="0"/>
              <a:t> </a:t>
            </a:r>
            <a:r>
              <a:rPr lang="en-IE" dirty="0" smtClean="0"/>
              <a:t>p</a:t>
            </a:r>
            <a:r>
              <a:rPr lang="ga-IE" dirty="0" smtClean="0"/>
              <a:t>h</a:t>
            </a:r>
            <a:r>
              <a:rPr lang="en-IE" dirty="0" err="1" smtClean="0"/>
              <a:t>lasma</a:t>
            </a:r>
            <a:r>
              <a:rPr lang="en-IE" dirty="0" smtClean="0"/>
              <a:t> </a:t>
            </a:r>
            <a:r>
              <a:rPr lang="en-IE" dirty="0" smtClean="0"/>
              <a:t>na fola &amp; an </a:t>
            </a:r>
            <a:r>
              <a:rPr lang="ga-IE" dirty="0" err="1" smtClean="0"/>
              <a:t>cí</a:t>
            </a:r>
            <a:r>
              <a:rPr lang="en-IE" dirty="0" err="1" smtClean="0"/>
              <a:t>teaplasma</a:t>
            </a:r>
            <a:r>
              <a:rPr lang="en-IE" dirty="0" smtClean="0"/>
              <a:t>.</a:t>
            </a:r>
          </a:p>
          <a:p>
            <a:pPr marL="0" indent="0">
              <a:buNone/>
            </a:pPr>
            <a:r>
              <a:rPr lang="en-IE" dirty="0" smtClean="0"/>
              <a:t>5. </a:t>
            </a:r>
            <a:r>
              <a:rPr lang="en-IE" b="1" dirty="0" smtClean="0">
                <a:solidFill>
                  <a:srgbClr val="0070C0"/>
                </a:solidFill>
              </a:rPr>
              <a:t>Eisfhearadh</a:t>
            </a:r>
            <a:r>
              <a:rPr lang="en-IE" dirty="0" smtClean="0"/>
              <a:t> (fual, allas)</a:t>
            </a:r>
            <a:endParaRPr lang="en-IE" dirty="0"/>
          </a:p>
        </p:txBody>
      </p:sp>
      <p:pic>
        <p:nvPicPr>
          <p:cNvPr id="3074" name="Picture 2" descr="http://www.osawaterworks.com/images/water%20art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852" y="404664"/>
            <a:ext cx="266429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hemistryland.com/CHM130S/13-Liquids/WaterUnversalSolv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52936"/>
            <a:ext cx="240963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34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8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050" name="Picture 2" descr="http://hns.org.uk/1/sb/as/FoodTyp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314921"/>
            <a:ext cx="10043742" cy="720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35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993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836712"/>
            <a:ext cx="8640960" cy="1584176"/>
          </a:xfrm>
        </p:spPr>
        <p:txBody>
          <a:bodyPr>
            <a:normAutofit fontScale="90000"/>
          </a:bodyPr>
          <a:lstStyle/>
          <a:p>
            <a:pPr algn="l"/>
            <a:r>
              <a:rPr lang="en-IE" b="1" dirty="0" err="1" smtClean="0">
                <a:solidFill>
                  <a:srgbClr val="FF0000"/>
                </a:solidFill>
              </a:rPr>
              <a:t>Bithmhóilíní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smtClean="0">
                <a:solidFill>
                  <a:srgbClr val="FF0000"/>
                </a:solidFill>
              </a:rPr>
              <a:t>(biomolecules): </a:t>
            </a:r>
            <a:r>
              <a:rPr lang="en-IE" dirty="0" smtClean="0"/>
              <a:t>Aon </a:t>
            </a:r>
            <a:r>
              <a:rPr lang="en-IE" dirty="0" err="1" smtClean="0"/>
              <a:t>mhóilín</a:t>
            </a:r>
            <a:r>
              <a:rPr lang="en-IE" dirty="0" smtClean="0"/>
              <a:t> a </a:t>
            </a:r>
            <a:r>
              <a:rPr lang="en-IE" dirty="0" err="1" smtClean="0"/>
              <a:t>dhéantar</a:t>
            </a:r>
            <a:r>
              <a:rPr lang="en-IE" dirty="0" smtClean="0"/>
              <a:t> </a:t>
            </a:r>
            <a:r>
              <a:rPr lang="en-IE" dirty="0" err="1" smtClean="0"/>
              <a:t>i</a:t>
            </a:r>
            <a:r>
              <a:rPr lang="en-IE" dirty="0" smtClean="0"/>
              <a:t> </a:t>
            </a:r>
            <a:r>
              <a:rPr lang="en-IE" dirty="0" err="1" smtClean="0"/>
              <a:t>gcill</a:t>
            </a:r>
            <a:r>
              <a:rPr lang="en-IE" dirty="0" smtClean="0"/>
              <a:t> </a:t>
            </a:r>
            <a:r>
              <a:rPr lang="en-IE" dirty="0" err="1" smtClean="0"/>
              <a:t>orgánaigh</a:t>
            </a:r>
            <a:r>
              <a:rPr lang="en-IE" dirty="0" smtClean="0"/>
              <a:t>, m.sh. </a:t>
            </a:r>
            <a:r>
              <a:rPr lang="en-IE" b="1" dirty="0" err="1" smtClean="0">
                <a:solidFill>
                  <a:srgbClr val="FF0066"/>
                </a:solidFill>
              </a:rPr>
              <a:t>Próitéiní</a:t>
            </a:r>
            <a:r>
              <a:rPr lang="en-IE" b="1" dirty="0" smtClean="0">
                <a:solidFill>
                  <a:srgbClr val="FF0066"/>
                </a:solidFill>
              </a:rPr>
              <a:t>, </a:t>
            </a:r>
            <a:r>
              <a:rPr lang="en-IE" b="1" dirty="0" err="1" smtClean="0">
                <a:solidFill>
                  <a:srgbClr val="FF0066"/>
                </a:solidFill>
              </a:rPr>
              <a:t>Carbaihidráití</a:t>
            </a:r>
            <a:r>
              <a:rPr lang="en-IE" b="1" dirty="0" smtClean="0">
                <a:solidFill>
                  <a:srgbClr val="FF0066"/>
                </a:solidFill>
              </a:rPr>
              <a:t>, </a:t>
            </a:r>
            <a:r>
              <a:rPr lang="en-IE" b="1" dirty="0" err="1" smtClean="0">
                <a:solidFill>
                  <a:srgbClr val="FF0066"/>
                </a:solidFill>
              </a:rPr>
              <a:t>Lipidí</a:t>
            </a:r>
            <a:r>
              <a:rPr lang="en-IE" b="1" dirty="0" smtClean="0">
                <a:solidFill>
                  <a:srgbClr val="FF0066"/>
                </a:solidFill>
              </a:rPr>
              <a:t> &amp; </a:t>
            </a:r>
            <a:r>
              <a:rPr lang="en-IE" b="1" dirty="0" err="1" smtClean="0">
                <a:solidFill>
                  <a:srgbClr val="FF0066"/>
                </a:solidFill>
              </a:rPr>
              <a:t>Vitimíní</a:t>
            </a:r>
            <a:r>
              <a:rPr lang="en-IE" b="1" dirty="0" smtClean="0">
                <a:solidFill>
                  <a:srgbClr val="FF0066"/>
                </a:solidFill>
              </a:rPr>
              <a:t>.</a:t>
            </a:r>
            <a:endParaRPr lang="en-IE" b="1" dirty="0">
              <a:solidFill>
                <a:srgbClr val="FF0066"/>
              </a:solidFill>
            </a:endParaRPr>
          </a:p>
        </p:txBody>
      </p:sp>
      <p:pic>
        <p:nvPicPr>
          <p:cNvPr id="1026" name="Picture 2" descr="http://i1-news.softpedia-static.com/images/news2/Biomolecular-Computers-Made-039-User-Friendly-039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586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b="1" dirty="0" err="1"/>
              <a:t>Tá</a:t>
            </a:r>
            <a:r>
              <a:rPr lang="en-IE" b="1" dirty="0"/>
              <a:t> 4 </a:t>
            </a:r>
            <a:r>
              <a:rPr lang="en-IE" b="1" dirty="0" err="1" smtClean="0"/>
              <a:t>phríomh-bhithmhóilín</a:t>
            </a:r>
            <a:r>
              <a:rPr lang="en-IE" b="1" dirty="0" smtClean="0"/>
              <a:t> </a:t>
            </a:r>
            <a:r>
              <a:rPr lang="ga-IE" b="1" dirty="0" smtClean="0"/>
              <a:t>i</a:t>
            </a:r>
            <a:r>
              <a:rPr lang="en-IE" b="1" dirty="0" smtClean="0"/>
              <a:t> </a:t>
            </a:r>
            <a:r>
              <a:rPr lang="en-IE" b="1" dirty="0" err="1" smtClean="0"/>
              <a:t>mBIA</a:t>
            </a:r>
            <a:r>
              <a:rPr lang="en-IE" b="1" dirty="0" smtClean="0"/>
              <a:t> </a:t>
            </a:r>
            <a:r>
              <a:rPr lang="en-IE" dirty="0" smtClean="0"/>
              <a:t>: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772816"/>
            <a:ext cx="9144000" cy="428133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IE" sz="3600" b="1" dirty="0" err="1" smtClean="0">
                <a:solidFill>
                  <a:srgbClr val="FF0000"/>
                </a:solidFill>
              </a:rPr>
              <a:t>Carbaihiodráit</a:t>
            </a:r>
            <a:r>
              <a:rPr lang="en-IE" sz="3600" b="1" dirty="0" smtClean="0">
                <a:solidFill>
                  <a:srgbClr val="FF0000"/>
                </a:solidFill>
              </a:rPr>
              <a:t> </a:t>
            </a:r>
            <a:endParaRPr lang="en-IE" sz="36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n-IE" sz="3600" b="1" dirty="0" err="1" smtClean="0">
                <a:solidFill>
                  <a:srgbClr val="FF0000"/>
                </a:solidFill>
              </a:rPr>
              <a:t>Lipídí</a:t>
            </a:r>
            <a:r>
              <a:rPr lang="en-IE" sz="3600" b="1" dirty="0" smtClean="0">
                <a:solidFill>
                  <a:srgbClr val="FF0000"/>
                </a:solidFill>
              </a:rPr>
              <a:t> (</a:t>
            </a:r>
            <a:r>
              <a:rPr lang="en-IE" sz="3600" b="1" dirty="0" err="1" smtClean="0">
                <a:solidFill>
                  <a:srgbClr val="FF0000"/>
                </a:solidFill>
              </a:rPr>
              <a:t>Saill</a:t>
            </a:r>
            <a:r>
              <a:rPr lang="en-IE" sz="3600" b="1" dirty="0" smtClean="0">
                <a:solidFill>
                  <a:srgbClr val="FF0000"/>
                </a:solidFill>
              </a:rPr>
              <a:t>/</a:t>
            </a:r>
            <a:r>
              <a:rPr lang="en-IE" sz="3600" b="1" dirty="0" err="1" smtClean="0">
                <a:solidFill>
                  <a:srgbClr val="FF0000"/>
                </a:solidFill>
              </a:rPr>
              <a:t>ola</a:t>
            </a:r>
            <a:r>
              <a:rPr lang="en-IE" sz="3600" b="1" dirty="0" smtClean="0">
                <a:solidFill>
                  <a:srgbClr val="FF0000"/>
                </a:solidFill>
              </a:rPr>
              <a:t>) </a:t>
            </a:r>
            <a:endParaRPr lang="en-IE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E" sz="3600" b="1" dirty="0" smtClean="0">
                <a:solidFill>
                  <a:srgbClr val="FF0000"/>
                </a:solidFill>
              </a:rPr>
              <a:t>3. </a:t>
            </a:r>
            <a:r>
              <a:rPr lang="en-IE" sz="3600" b="1" dirty="0" err="1" smtClean="0">
                <a:solidFill>
                  <a:srgbClr val="FF0000"/>
                </a:solidFill>
              </a:rPr>
              <a:t>Próitéin</a:t>
            </a:r>
            <a:r>
              <a:rPr lang="en-IE" sz="3600" b="1" dirty="0" smtClean="0">
                <a:solidFill>
                  <a:srgbClr val="FF0000"/>
                </a:solidFill>
              </a:rPr>
              <a:t> &amp; </a:t>
            </a:r>
          </a:p>
          <a:p>
            <a:pPr marL="0" indent="0">
              <a:buNone/>
            </a:pPr>
            <a:r>
              <a:rPr lang="en-IE" sz="3600" b="1" dirty="0" smtClean="0">
                <a:solidFill>
                  <a:srgbClr val="FF0000"/>
                </a:solidFill>
              </a:rPr>
              <a:t>4. </a:t>
            </a:r>
            <a:r>
              <a:rPr lang="en-IE" sz="3600" b="1" dirty="0" err="1" smtClean="0">
                <a:solidFill>
                  <a:srgbClr val="FF0000"/>
                </a:solidFill>
              </a:rPr>
              <a:t>Vitimíní</a:t>
            </a:r>
            <a:r>
              <a:rPr lang="en-IE" sz="3600" b="1" dirty="0" smtClean="0">
                <a:solidFill>
                  <a:srgbClr val="FF0000"/>
                </a:solidFill>
              </a:rPr>
              <a:t> </a:t>
            </a:r>
            <a:endParaRPr lang="en-IE" dirty="0"/>
          </a:p>
        </p:txBody>
      </p:sp>
      <p:pic>
        <p:nvPicPr>
          <p:cNvPr id="2050" name="Picture 2" descr="http://dietsindetails.com/userfiles/car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475252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251520" y="4725144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linkClick r:id="rId3"/>
              </a:rPr>
              <a:t>https://</a:t>
            </a:r>
            <a:r>
              <a:rPr lang="en-IE" dirty="0" smtClean="0">
                <a:hlinkClick r:id="rId3"/>
              </a:rPr>
              <a:t>www.youtube.com/watch?v=d0zION8xjbM</a:t>
            </a:r>
            <a:endParaRPr lang="en-IE" dirty="0" smtClean="0"/>
          </a:p>
          <a:p>
            <a:endParaRPr lang="en-IE" dirty="0"/>
          </a:p>
          <a:p>
            <a:r>
              <a:rPr lang="en-IE" dirty="0" err="1" smtClean="0"/>
              <a:t>Amhráin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ga-IE" dirty="0" smtClean="0"/>
              <a:t>n</a:t>
            </a:r>
            <a:r>
              <a:rPr lang="en-IE" dirty="0" err="1" smtClean="0"/>
              <a:t>Dúl</a:t>
            </a:r>
            <a:r>
              <a:rPr lang="en-IE" dirty="0" smtClean="0"/>
              <a:t>!!!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1654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9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9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9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332656"/>
            <a:ext cx="8229600" cy="1143000"/>
          </a:xfrm>
        </p:spPr>
        <p:txBody>
          <a:bodyPr>
            <a:normAutofit/>
          </a:bodyPr>
          <a:lstStyle/>
          <a:p>
            <a:r>
              <a:rPr lang="en-IE" b="1" u="sng" dirty="0" smtClean="0">
                <a:solidFill>
                  <a:srgbClr val="0070C0"/>
                </a:solidFill>
              </a:rPr>
              <a:t>1. </a:t>
            </a:r>
            <a:r>
              <a:rPr lang="en-IE" b="1" u="sng" dirty="0" err="1" smtClean="0">
                <a:solidFill>
                  <a:srgbClr val="0070C0"/>
                </a:solidFill>
              </a:rPr>
              <a:t>Carbaihiodráit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340768"/>
            <a:ext cx="4680520" cy="4104456"/>
          </a:xfrm>
        </p:spPr>
        <p:txBody>
          <a:bodyPr>
            <a:normAutofit fontScale="92500"/>
          </a:bodyPr>
          <a:lstStyle/>
          <a:p>
            <a:r>
              <a:rPr lang="en-IE" u="sng" dirty="0" smtClean="0"/>
              <a:t>Na </a:t>
            </a:r>
            <a:r>
              <a:rPr lang="en-IE" u="sng" dirty="0" err="1" smtClean="0"/>
              <a:t>dúile</a:t>
            </a:r>
            <a:r>
              <a:rPr lang="en-IE" u="sng" dirty="0" smtClean="0"/>
              <a:t>/</a:t>
            </a:r>
            <a:r>
              <a:rPr lang="ga-IE" u="sng" dirty="0" smtClean="0"/>
              <a:t>d</a:t>
            </a:r>
            <a:r>
              <a:rPr lang="en-IE" u="sng" dirty="0" err="1" smtClean="0"/>
              <a:t>éanta</a:t>
            </a:r>
            <a:r>
              <a:rPr lang="en-IE" u="sng" dirty="0" smtClean="0"/>
              <a:t> </a:t>
            </a:r>
            <a:r>
              <a:rPr lang="en-IE" u="sng" dirty="0" smtClean="0"/>
              <a:t>as: </a:t>
            </a:r>
            <a:r>
              <a:rPr lang="en-IE" b="1" dirty="0" err="1" smtClean="0">
                <a:solidFill>
                  <a:srgbClr val="FF0000"/>
                </a:solidFill>
              </a:rPr>
              <a:t>Carbóin</a:t>
            </a:r>
            <a:r>
              <a:rPr lang="en-IE" b="1" dirty="0">
                <a:solidFill>
                  <a:srgbClr val="FF0000"/>
                </a:solidFill>
              </a:rPr>
              <a:t>, </a:t>
            </a:r>
            <a:r>
              <a:rPr lang="en-IE" b="1" dirty="0" err="1" smtClean="0">
                <a:solidFill>
                  <a:srgbClr val="FF0000"/>
                </a:solidFill>
              </a:rPr>
              <a:t>Hidrigin</a:t>
            </a:r>
            <a:r>
              <a:rPr lang="en-IE" b="1" dirty="0" smtClean="0">
                <a:solidFill>
                  <a:srgbClr val="FF0000"/>
                </a:solidFill>
              </a:rPr>
              <a:t> &amp; </a:t>
            </a:r>
            <a:r>
              <a:rPr lang="en-IE" b="1" dirty="0" err="1" smtClean="0">
                <a:solidFill>
                  <a:srgbClr val="FF0000"/>
                </a:solidFill>
              </a:rPr>
              <a:t>Ocsaigin</a:t>
            </a:r>
            <a:r>
              <a:rPr lang="en-IE" dirty="0" smtClean="0"/>
              <a:t>. </a:t>
            </a:r>
          </a:p>
          <a:p>
            <a:r>
              <a:rPr lang="en-IE" u="sng" dirty="0" err="1" smtClean="0"/>
              <a:t>Tógáil</a:t>
            </a:r>
            <a:r>
              <a:rPr lang="en-IE" u="sng" dirty="0" smtClean="0"/>
              <a:t>:   </a:t>
            </a:r>
            <a:r>
              <a:rPr lang="en-IE" b="1" dirty="0" smtClean="0">
                <a:solidFill>
                  <a:srgbClr val="FF0066"/>
                </a:solidFill>
              </a:rPr>
              <a:t>H &amp; O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gcóimheas</a:t>
            </a:r>
            <a:r>
              <a:rPr lang="en-IE" dirty="0"/>
              <a:t> </a:t>
            </a:r>
            <a:r>
              <a:rPr lang="en-IE" dirty="0" smtClean="0"/>
              <a:t>(ratio) </a:t>
            </a:r>
            <a:r>
              <a:rPr lang="en-IE" b="1" dirty="0" smtClean="0">
                <a:solidFill>
                  <a:srgbClr val="FF0066"/>
                </a:solidFill>
              </a:rPr>
              <a:t>2:1</a:t>
            </a:r>
            <a:r>
              <a:rPr lang="en-IE" dirty="0" smtClean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gcónaí</a:t>
            </a:r>
            <a:r>
              <a:rPr lang="en-IE" dirty="0"/>
              <a:t>.  </a:t>
            </a: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An </a:t>
            </a:r>
            <a:r>
              <a:rPr lang="en-IE" dirty="0" err="1"/>
              <a:t>fhoirmle</a:t>
            </a:r>
            <a:r>
              <a:rPr lang="en-IE" dirty="0"/>
              <a:t> </a:t>
            </a:r>
            <a:r>
              <a:rPr lang="en-IE" dirty="0" smtClean="0"/>
              <a:t>g</a:t>
            </a:r>
            <a:r>
              <a:rPr lang="ga-IE" dirty="0" smtClean="0"/>
              <a:t>h</a:t>
            </a:r>
            <a:r>
              <a:rPr lang="en-IE" dirty="0" err="1" smtClean="0"/>
              <a:t>inearálta</a:t>
            </a:r>
            <a:r>
              <a:rPr lang="en-IE" dirty="0" smtClean="0"/>
              <a:t> </a:t>
            </a:r>
            <a:r>
              <a:rPr lang="en-IE" dirty="0" err="1" smtClean="0"/>
              <a:t>ná</a:t>
            </a:r>
            <a:r>
              <a:rPr lang="en-IE" dirty="0" smtClean="0"/>
              <a:t>      	</a:t>
            </a:r>
            <a:r>
              <a:rPr lang="en-IE" b="1" dirty="0" err="1" smtClean="0">
                <a:solidFill>
                  <a:srgbClr val="0070C0"/>
                </a:solidFill>
              </a:rPr>
              <a:t>Cx</a:t>
            </a:r>
            <a:r>
              <a:rPr lang="en-IE" b="1" dirty="0" smtClean="0">
                <a:solidFill>
                  <a:srgbClr val="0070C0"/>
                </a:solidFill>
              </a:rPr>
              <a:t>(H</a:t>
            </a:r>
            <a:r>
              <a:rPr lang="en-IE" b="1" baseline="-25000" dirty="0" smtClean="0">
                <a:solidFill>
                  <a:srgbClr val="0070C0"/>
                </a:solidFill>
              </a:rPr>
              <a:t>2</a:t>
            </a:r>
            <a:r>
              <a:rPr lang="en-IE" b="1" dirty="0" smtClean="0">
                <a:solidFill>
                  <a:srgbClr val="0070C0"/>
                </a:solidFill>
              </a:rPr>
              <a:t>O)y </a:t>
            </a:r>
            <a:r>
              <a:rPr lang="en-IE" dirty="0" smtClean="0"/>
              <a:t> </a:t>
            </a:r>
          </a:p>
          <a:p>
            <a:pPr marL="0" indent="0">
              <a:buNone/>
            </a:pPr>
            <a:r>
              <a:rPr lang="en-IE" dirty="0" smtClean="0"/>
              <a:t>m.sh</a:t>
            </a:r>
            <a:r>
              <a:rPr lang="en-IE" dirty="0"/>
              <a:t>.  </a:t>
            </a:r>
            <a:r>
              <a:rPr lang="en-IE" dirty="0" smtClean="0"/>
              <a:t>(</a:t>
            </a:r>
            <a:r>
              <a:rPr lang="en-IE" dirty="0" err="1" smtClean="0"/>
              <a:t>glúcós</a:t>
            </a:r>
            <a:r>
              <a:rPr lang="ga-IE" dirty="0" smtClean="0"/>
              <a:t>:</a:t>
            </a:r>
            <a:r>
              <a:rPr lang="en-IE" dirty="0" smtClean="0"/>
              <a:t> </a:t>
            </a:r>
            <a:r>
              <a:rPr lang="en-IE" b="1" dirty="0">
                <a:solidFill>
                  <a:srgbClr val="FF0066"/>
                </a:solidFill>
              </a:rPr>
              <a:t>C</a:t>
            </a:r>
            <a:r>
              <a:rPr lang="en-IE" b="1" baseline="-25000" dirty="0">
                <a:solidFill>
                  <a:srgbClr val="FF0066"/>
                </a:solidFill>
              </a:rPr>
              <a:t>6</a:t>
            </a:r>
            <a:r>
              <a:rPr lang="en-IE" b="1" dirty="0">
                <a:solidFill>
                  <a:srgbClr val="FF0066"/>
                </a:solidFill>
              </a:rPr>
              <a:t>H</a:t>
            </a:r>
            <a:r>
              <a:rPr lang="en-IE" b="1" baseline="-25000" dirty="0">
                <a:solidFill>
                  <a:srgbClr val="FF0066"/>
                </a:solidFill>
              </a:rPr>
              <a:t>12</a:t>
            </a:r>
            <a:r>
              <a:rPr lang="en-IE" b="1" dirty="0">
                <a:solidFill>
                  <a:srgbClr val="FF0066"/>
                </a:solidFill>
              </a:rPr>
              <a:t>O</a:t>
            </a:r>
            <a:r>
              <a:rPr lang="en-IE" b="1" baseline="-25000" dirty="0">
                <a:solidFill>
                  <a:srgbClr val="FF0066"/>
                </a:solidFill>
              </a:rPr>
              <a:t>6.</a:t>
            </a:r>
            <a:r>
              <a:rPr lang="en-IE" baseline="-25000" dirty="0"/>
              <a:t> </a:t>
            </a:r>
            <a:r>
              <a:rPr lang="en-IE" baseline="-25000" dirty="0" smtClean="0"/>
              <a:t>) </a:t>
            </a:r>
          </a:p>
          <a:p>
            <a:pPr marL="0" indent="0">
              <a:buNone/>
            </a:pPr>
            <a:endParaRPr lang="en-IE" baseline="-25000" dirty="0"/>
          </a:p>
          <a:p>
            <a:endParaRPr lang="en-IE" dirty="0"/>
          </a:p>
        </p:txBody>
      </p:sp>
      <p:pic>
        <p:nvPicPr>
          <p:cNvPr id="9218" name="Picture 2" descr="http://www.kitchenheadquarters.org/images/extra_graphics/Nutrition/Starch_molecul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629" y="2386072"/>
            <a:ext cx="3790777" cy="36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4644008" y="1312892"/>
            <a:ext cx="374441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b="1" u="sng" dirty="0" err="1">
                <a:solidFill>
                  <a:srgbClr val="00B050"/>
                </a:solidFill>
              </a:rPr>
              <a:t>Aonaid</a:t>
            </a:r>
            <a:r>
              <a:rPr lang="en-IE" sz="2400" b="1" u="sng" dirty="0">
                <a:solidFill>
                  <a:srgbClr val="00B050"/>
                </a:solidFill>
              </a:rPr>
              <a:t> </a:t>
            </a:r>
            <a:r>
              <a:rPr lang="en-IE" sz="2400" b="1" u="sng" dirty="0" err="1">
                <a:solidFill>
                  <a:srgbClr val="00B050"/>
                </a:solidFill>
              </a:rPr>
              <a:t>siúcra</a:t>
            </a:r>
            <a:r>
              <a:rPr lang="en-IE" sz="2400" b="1" u="sng" dirty="0">
                <a:solidFill>
                  <a:srgbClr val="00B050"/>
                </a:solidFill>
              </a:rPr>
              <a:t>/</a:t>
            </a:r>
            <a:r>
              <a:rPr lang="en-IE" sz="2400" b="1" u="sng" dirty="0" err="1">
                <a:solidFill>
                  <a:srgbClr val="00B050"/>
                </a:solidFill>
              </a:rPr>
              <a:t>móilíní</a:t>
            </a:r>
            <a:r>
              <a:rPr lang="en-IE" sz="2400" b="1" u="sng" dirty="0">
                <a:solidFill>
                  <a:srgbClr val="00B050"/>
                </a:solidFill>
              </a:rPr>
              <a:t> </a:t>
            </a:r>
            <a:r>
              <a:rPr lang="en-IE" sz="2400" b="1" u="sng" dirty="0" err="1">
                <a:solidFill>
                  <a:srgbClr val="00B050"/>
                </a:solidFill>
              </a:rPr>
              <a:t>siúcra</a:t>
            </a:r>
            <a:r>
              <a:rPr lang="en-IE" sz="2400" b="1" u="sng" dirty="0">
                <a:solidFill>
                  <a:srgbClr val="00B050"/>
                </a:solidFill>
              </a:rPr>
              <a:t> a </a:t>
            </a:r>
            <a:r>
              <a:rPr lang="en-IE" sz="2400" b="1" u="sng" dirty="0" err="1">
                <a:solidFill>
                  <a:srgbClr val="00B050"/>
                </a:solidFill>
              </a:rPr>
              <a:t>bhíonn</a:t>
            </a:r>
            <a:r>
              <a:rPr lang="en-IE" sz="2400" b="1" u="sng" dirty="0">
                <a:solidFill>
                  <a:srgbClr val="00B050"/>
                </a:solidFill>
              </a:rPr>
              <a:t> </a:t>
            </a:r>
            <a:r>
              <a:rPr lang="ga-IE" sz="2400" b="1" u="sng" dirty="0" smtClean="0">
                <a:solidFill>
                  <a:srgbClr val="00B050"/>
                </a:solidFill>
              </a:rPr>
              <a:t>i</a:t>
            </a:r>
            <a:r>
              <a:rPr lang="en-IE" sz="2400" b="1" u="sng" dirty="0" err="1" smtClean="0">
                <a:solidFill>
                  <a:srgbClr val="00B050"/>
                </a:solidFill>
              </a:rPr>
              <a:t>ontu</a:t>
            </a:r>
            <a:r>
              <a:rPr lang="en-IE" u="sng" dirty="0">
                <a:solidFill>
                  <a:srgbClr val="00B050"/>
                </a:solidFill>
              </a:rPr>
              <a:t>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556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404664"/>
            <a:ext cx="8229600" cy="969462"/>
          </a:xfrm>
        </p:spPr>
        <p:txBody>
          <a:bodyPr/>
          <a:lstStyle/>
          <a:p>
            <a:r>
              <a:rPr lang="en-IE" b="1" dirty="0" err="1"/>
              <a:t>Tá</a:t>
            </a:r>
            <a:r>
              <a:rPr lang="en-IE" b="1" dirty="0"/>
              <a:t> </a:t>
            </a:r>
            <a:r>
              <a:rPr lang="en-IE" b="1" dirty="0" err="1"/>
              <a:t>trí</a:t>
            </a:r>
            <a:r>
              <a:rPr lang="en-IE" b="1" dirty="0"/>
              <a:t> </a:t>
            </a:r>
            <a:r>
              <a:rPr lang="en-IE" b="1" dirty="0" err="1"/>
              <a:t>chineál</a:t>
            </a:r>
            <a:r>
              <a:rPr lang="en-IE" b="1" dirty="0"/>
              <a:t> </a:t>
            </a:r>
            <a:r>
              <a:rPr lang="en-IE" b="1" dirty="0" err="1" smtClean="0"/>
              <a:t>Carbaihiodráit</a:t>
            </a:r>
            <a:r>
              <a:rPr lang="ga-IE" b="1" dirty="0" smtClean="0"/>
              <a:t>e ann</a:t>
            </a:r>
            <a:r>
              <a:rPr lang="en-IE" b="1" dirty="0" smtClean="0"/>
              <a:t>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69" y="1250274"/>
            <a:ext cx="8856984" cy="4857403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     </a:t>
            </a:r>
            <a:r>
              <a:rPr lang="en-IE" dirty="0" err="1" smtClean="0"/>
              <a:t>Grúpaí</a:t>
            </a:r>
            <a:r>
              <a:rPr lang="ga-IE" dirty="0" smtClean="0"/>
              <a:t> </a:t>
            </a:r>
            <a:r>
              <a:rPr lang="en-IE" dirty="0" smtClean="0"/>
              <a:t>-</a:t>
            </a:r>
            <a:r>
              <a:rPr lang="ga-IE" dirty="0" smtClean="0"/>
              <a:t> </a:t>
            </a:r>
            <a:r>
              <a:rPr lang="en-IE" dirty="0" smtClean="0"/>
              <a:t>de </a:t>
            </a:r>
            <a:r>
              <a:rPr lang="en-IE" dirty="0" err="1"/>
              <a:t>réir</a:t>
            </a:r>
            <a:r>
              <a:rPr lang="en-IE" dirty="0"/>
              <a:t> </a:t>
            </a:r>
            <a:r>
              <a:rPr lang="en-IE" dirty="0" err="1"/>
              <a:t>líon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móilíní</a:t>
            </a:r>
            <a:r>
              <a:rPr lang="en-IE" dirty="0"/>
              <a:t> </a:t>
            </a:r>
            <a:r>
              <a:rPr lang="en-IE" dirty="0" err="1"/>
              <a:t>siúcra</a:t>
            </a:r>
            <a:r>
              <a:rPr lang="en-IE" dirty="0"/>
              <a:t> a </a:t>
            </a:r>
            <a:r>
              <a:rPr lang="en-IE" dirty="0" err="1" smtClean="0"/>
              <a:t>bhí</a:t>
            </a:r>
            <a:r>
              <a:rPr lang="ga-IE" dirty="0" err="1" smtClean="0"/>
              <a:t>onn</a:t>
            </a:r>
            <a:r>
              <a:rPr lang="en-IE" dirty="0" smtClean="0"/>
              <a:t> </a:t>
            </a:r>
            <a:r>
              <a:rPr lang="en-IE" dirty="0" err="1"/>
              <a:t>iontu</a:t>
            </a:r>
            <a:r>
              <a:rPr lang="en-IE" dirty="0"/>
              <a:t>. </a:t>
            </a:r>
            <a:endParaRPr lang="en-IE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984554" y="1916832"/>
            <a:ext cx="3099614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3600" b="1" dirty="0" err="1" smtClean="0"/>
              <a:t>Carbaihiodráit</a:t>
            </a:r>
            <a:r>
              <a:rPr lang="en-IE" sz="3600" b="1" dirty="0" smtClean="0"/>
              <a:t>:</a:t>
            </a:r>
          </a:p>
          <a:p>
            <a:r>
              <a:rPr lang="en-IE" sz="2400" dirty="0" smtClean="0"/>
              <a:t>          C </a:t>
            </a:r>
            <a:r>
              <a:rPr lang="en-IE" sz="1600" dirty="0" smtClean="0"/>
              <a:t>X </a:t>
            </a:r>
            <a:r>
              <a:rPr lang="en-IE" sz="2400" dirty="0" smtClean="0"/>
              <a:t>(H₂O)</a:t>
            </a:r>
            <a:r>
              <a:rPr lang="en-IE" sz="1600" dirty="0" smtClean="0"/>
              <a:t>Y</a:t>
            </a:r>
            <a:endParaRPr lang="en-IE" sz="16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463313" y="2670705"/>
            <a:ext cx="610433" cy="2083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2"/>
          </p:cNvCxnSpPr>
          <p:nvPr/>
        </p:nvCxnSpPr>
        <p:spPr>
          <a:xfrm>
            <a:off x="4534361" y="2932495"/>
            <a:ext cx="0" cy="416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90843" y="2788710"/>
            <a:ext cx="432048" cy="2083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1674" y="3017257"/>
            <a:ext cx="2980393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3600" b="1" dirty="0" err="1" smtClean="0">
                <a:solidFill>
                  <a:srgbClr val="FF0000"/>
                </a:solidFill>
              </a:rPr>
              <a:t>Monaisiúicrídí</a:t>
            </a:r>
            <a:r>
              <a:rPr lang="en-IE" sz="2000" dirty="0" smtClean="0">
                <a:solidFill>
                  <a:srgbClr val="FF0000"/>
                </a:solidFill>
              </a:rPr>
              <a:t>                      -</a:t>
            </a:r>
            <a:r>
              <a:rPr lang="en-IE" sz="2000" dirty="0" err="1" smtClean="0">
                <a:solidFill>
                  <a:srgbClr val="FF0000"/>
                </a:solidFill>
              </a:rPr>
              <a:t>Glúcós</a:t>
            </a:r>
            <a:endParaRPr lang="en-IE" sz="2000" dirty="0" smtClean="0">
              <a:solidFill>
                <a:srgbClr val="FF0000"/>
              </a:solidFill>
            </a:endParaRPr>
          </a:p>
          <a:p>
            <a:r>
              <a:rPr lang="en-IE" sz="2000" dirty="0" smtClean="0">
                <a:solidFill>
                  <a:srgbClr val="FF0000"/>
                </a:solidFill>
              </a:rPr>
              <a:t>- </a:t>
            </a:r>
            <a:r>
              <a:rPr lang="en-IE" sz="2000" dirty="0" err="1" smtClean="0">
                <a:solidFill>
                  <a:srgbClr val="FF0000"/>
                </a:solidFill>
              </a:rPr>
              <a:t>Fruc</a:t>
            </a:r>
            <a:r>
              <a:rPr lang="ga-IE" sz="2000" dirty="0" smtClean="0">
                <a:solidFill>
                  <a:srgbClr val="FF0000"/>
                </a:solidFill>
              </a:rPr>
              <a:t>h</a:t>
            </a:r>
            <a:r>
              <a:rPr lang="en-IE" sz="2000" dirty="0" err="1" smtClean="0">
                <a:solidFill>
                  <a:srgbClr val="FF0000"/>
                </a:solidFill>
              </a:rPr>
              <a:t>tós</a:t>
            </a:r>
            <a:r>
              <a:rPr lang="en-IE" sz="2400" dirty="0" smtClean="0"/>
              <a:t>          </a:t>
            </a:r>
            <a:endParaRPr lang="en-IE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227114" y="2670705"/>
            <a:ext cx="2808312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3600" b="1" dirty="0" err="1" smtClean="0">
                <a:solidFill>
                  <a:srgbClr val="FF0000"/>
                </a:solidFill>
              </a:rPr>
              <a:t>Polaisiúicrídí</a:t>
            </a:r>
            <a:r>
              <a:rPr lang="en-IE" sz="36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IE" sz="2000" dirty="0" smtClean="0">
                <a:solidFill>
                  <a:srgbClr val="FF0000"/>
                </a:solidFill>
              </a:rPr>
              <a:t>         -</a:t>
            </a:r>
            <a:r>
              <a:rPr lang="en-IE" sz="2000" dirty="0" err="1" smtClean="0">
                <a:solidFill>
                  <a:srgbClr val="FF0000"/>
                </a:solidFill>
              </a:rPr>
              <a:t>Ceallalós</a:t>
            </a:r>
            <a:endParaRPr lang="en-IE" sz="2000" dirty="0" smtClean="0">
              <a:solidFill>
                <a:srgbClr val="FF0000"/>
              </a:solidFill>
            </a:endParaRPr>
          </a:p>
          <a:p>
            <a:r>
              <a:rPr lang="en-IE" sz="2000" dirty="0" smtClean="0">
                <a:solidFill>
                  <a:srgbClr val="FF0000"/>
                </a:solidFill>
              </a:rPr>
              <a:t>         - </a:t>
            </a:r>
            <a:r>
              <a:rPr lang="en-IE" sz="2000" dirty="0" err="1" smtClean="0">
                <a:solidFill>
                  <a:srgbClr val="FF0000"/>
                </a:solidFill>
              </a:rPr>
              <a:t>Stáirse</a:t>
            </a:r>
            <a:endParaRPr lang="en-IE" sz="2000" dirty="0" smtClean="0">
              <a:solidFill>
                <a:srgbClr val="FF0000"/>
              </a:solidFill>
            </a:endParaRPr>
          </a:p>
          <a:p>
            <a:r>
              <a:rPr lang="en-IE" sz="2000" dirty="0">
                <a:solidFill>
                  <a:srgbClr val="FF0000"/>
                </a:solidFill>
              </a:rPr>
              <a:t> </a:t>
            </a:r>
            <a:r>
              <a:rPr lang="en-IE" sz="2000" dirty="0" smtClean="0">
                <a:solidFill>
                  <a:srgbClr val="FF0000"/>
                </a:solidFill>
              </a:rPr>
              <a:t>        -</a:t>
            </a:r>
            <a:r>
              <a:rPr lang="en-IE" sz="2400" dirty="0" smtClean="0"/>
              <a:t> </a:t>
            </a:r>
            <a:r>
              <a:rPr lang="en-IE" sz="2000" dirty="0" err="1" smtClean="0">
                <a:solidFill>
                  <a:srgbClr val="FF0000"/>
                </a:solidFill>
              </a:rPr>
              <a:t>Citin</a:t>
            </a:r>
            <a:r>
              <a:rPr lang="en-IE" sz="2400" dirty="0" smtClean="0"/>
              <a:t>         </a:t>
            </a:r>
            <a:endParaRPr lang="en-IE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389784" y="3412858"/>
            <a:ext cx="2664296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3600" b="1" dirty="0" err="1" smtClean="0">
                <a:solidFill>
                  <a:srgbClr val="FF0000"/>
                </a:solidFill>
              </a:rPr>
              <a:t>Déshiúicrídí</a:t>
            </a:r>
            <a:r>
              <a:rPr lang="en-IE" sz="3600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IE" sz="2000" dirty="0" err="1" smtClean="0">
                <a:solidFill>
                  <a:srgbClr val="FF0000"/>
                </a:solidFill>
              </a:rPr>
              <a:t>Siúcrós</a:t>
            </a:r>
            <a:endParaRPr lang="en-IE" sz="2000" dirty="0">
              <a:solidFill>
                <a:srgbClr val="FF0000"/>
              </a:solidFill>
            </a:endParaRPr>
          </a:p>
          <a:p>
            <a:r>
              <a:rPr lang="en-IE" sz="2000" dirty="0" smtClean="0">
                <a:solidFill>
                  <a:srgbClr val="FF0000"/>
                </a:solidFill>
              </a:rPr>
              <a:t>-     </a:t>
            </a:r>
            <a:r>
              <a:rPr lang="en-IE" sz="2000" dirty="0" err="1" smtClean="0">
                <a:solidFill>
                  <a:srgbClr val="FF0000"/>
                </a:solidFill>
              </a:rPr>
              <a:t>Maltós</a:t>
            </a:r>
            <a:r>
              <a:rPr lang="en-IE" sz="2400" dirty="0" smtClean="0"/>
              <a:t>          </a:t>
            </a:r>
            <a:endParaRPr lang="en-IE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7</a:t>
            </a:fld>
            <a:endParaRPr lang="en-I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  <p:pic>
        <p:nvPicPr>
          <p:cNvPr id="1026" name="Picture 2" descr="http://www.pecanbread.com/new/sacchari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716" y="4340696"/>
            <a:ext cx="3956763" cy="233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3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IE" b="1" u="sng" dirty="0" smtClean="0">
                <a:solidFill>
                  <a:srgbClr val="FF0000"/>
                </a:solidFill>
              </a:rPr>
              <a:t>(a) </a:t>
            </a:r>
            <a:r>
              <a:rPr lang="en-IE" b="1" u="sng" dirty="0" smtClean="0">
                <a:solidFill>
                  <a:srgbClr val="FF0000"/>
                </a:solidFill>
              </a:rPr>
              <a:t>Mona</a:t>
            </a:r>
            <a:r>
              <a:rPr lang="ga-IE" b="1" u="sng" dirty="0" smtClean="0">
                <a:solidFill>
                  <a:srgbClr val="FF0000"/>
                </a:solidFill>
              </a:rPr>
              <a:t>i</a:t>
            </a:r>
            <a:r>
              <a:rPr lang="en-IE" b="1" u="sng" dirty="0" err="1" smtClean="0">
                <a:solidFill>
                  <a:srgbClr val="FF0000"/>
                </a:solidFill>
              </a:rPr>
              <a:t>siúicrídí</a:t>
            </a:r>
            <a:endParaRPr lang="en-IE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668" y="1556792"/>
            <a:ext cx="6115278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b="1" u="sng" dirty="0" err="1" smtClean="0">
                <a:solidFill>
                  <a:srgbClr val="FF0000"/>
                </a:solidFill>
              </a:rPr>
              <a:t>Struc</a:t>
            </a:r>
            <a:r>
              <a:rPr lang="ga-IE" b="1" u="sng" dirty="0" smtClean="0">
                <a:solidFill>
                  <a:srgbClr val="FF0000"/>
                </a:solidFill>
              </a:rPr>
              <a:t>h</a:t>
            </a:r>
            <a:r>
              <a:rPr lang="en-IE" b="1" u="sng" dirty="0" err="1" smtClean="0">
                <a:solidFill>
                  <a:srgbClr val="FF0000"/>
                </a:solidFill>
              </a:rPr>
              <a:t>túr</a:t>
            </a:r>
            <a:r>
              <a:rPr lang="en-IE" b="1" u="sng" dirty="0" smtClean="0">
                <a:solidFill>
                  <a:srgbClr val="FF0000"/>
                </a:solidFill>
              </a:rPr>
              <a:t>: </a:t>
            </a:r>
            <a:r>
              <a:rPr lang="en-IE" dirty="0" err="1" smtClean="0"/>
              <a:t>Aonad</a:t>
            </a:r>
            <a:r>
              <a:rPr lang="en-IE" dirty="0" smtClean="0"/>
              <a:t> </a:t>
            </a:r>
            <a:r>
              <a:rPr lang="en-IE" dirty="0" err="1" smtClean="0"/>
              <a:t>singil</a:t>
            </a:r>
            <a:r>
              <a:rPr lang="en-IE" dirty="0" smtClean="0"/>
              <a:t> </a:t>
            </a:r>
            <a:r>
              <a:rPr lang="en-IE" dirty="0" err="1"/>
              <a:t>siúcra</a:t>
            </a:r>
            <a:r>
              <a:rPr lang="en-IE" dirty="0"/>
              <a:t> </a:t>
            </a: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m.sh</a:t>
            </a:r>
            <a:r>
              <a:rPr lang="en-IE" dirty="0"/>
              <a:t>. </a:t>
            </a:r>
            <a:r>
              <a:rPr lang="en-IE" b="1" dirty="0" err="1">
                <a:solidFill>
                  <a:srgbClr val="00B050"/>
                </a:solidFill>
              </a:rPr>
              <a:t>glúcós</a:t>
            </a:r>
            <a:r>
              <a:rPr lang="en-IE" dirty="0"/>
              <a:t>, </a:t>
            </a:r>
            <a:r>
              <a:rPr lang="en-IE" dirty="0" err="1" smtClean="0"/>
              <a:t>fruchtós</a:t>
            </a:r>
            <a:r>
              <a:rPr lang="en-IE" dirty="0" smtClean="0"/>
              <a:t>. </a:t>
            </a:r>
            <a:endParaRPr lang="en-IE" dirty="0"/>
          </a:p>
          <a:p>
            <a:pPr marL="0" indent="0">
              <a:buNone/>
            </a:pPr>
            <a:r>
              <a:rPr lang="en-IE" b="1" u="sng" dirty="0" smtClean="0">
                <a:solidFill>
                  <a:srgbClr val="FF0000"/>
                </a:solidFill>
              </a:rPr>
              <a:t>S</a:t>
            </a:r>
            <a:r>
              <a:rPr lang="ga-IE" b="1" u="sng" dirty="0" smtClean="0">
                <a:solidFill>
                  <a:srgbClr val="FF0000"/>
                </a:solidFill>
              </a:rPr>
              <a:t>a</a:t>
            </a:r>
            <a:r>
              <a:rPr lang="en-IE" b="1" u="sng" dirty="0" err="1" smtClean="0">
                <a:solidFill>
                  <a:srgbClr val="FF0000"/>
                </a:solidFill>
              </a:rPr>
              <a:t>mplaí</a:t>
            </a:r>
            <a:r>
              <a:rPr lang="en-IE" b="1" u="sng" dirty="0" smtClean="0">
                <a:solidFill>
                  <a:srgbClr val="FF0000"/>
                </a:solidFill>
              </a:rPr>
              <a:t>: </a:t>
            </a:r>
            <a:r>
              <a:rPr lang="en-IE" b="1" dirty="0" err="1" smtClean="0">
                <a:solidFill>
                  <a:srgbClr val="00B050"/>
                </a:solidFill>
              </a:rPr>
              <a:t>Glúcós</a:t>
            </a:r>
            <a:r>
              <a:rPr lang="en-IE" dirty="0" smtClean="0"/>
              <a:t>- </a:t>
            </a:r>
            <a:r>
              <a:rPr lang="en-IE" dirty="0" smtClean="0"/>
              <a:t>an</a:t>
            </a:r>
            <a:r>
              <a:rPr lang="ga-IE" dirty="0" smtClean="0"/>
              <a:t>-ch</a:t>
            </a:r>
            <a:r>
              <a:rPr lang="en-IE" dirty="0" err="1" smtClean="0"/>
              <a:t>oitianta</a:t>
            </a:r>
            <a:r>
              <a:rPr lang="en-IE" dirty="0"/>
              <a:t>. </a:t>
            </a: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* </a:t>
            </a:r>
            <a:r>
              <a:rPr lang="en-IE" dirty="0" err="1" smtClean="0"/>
              <a:t>Príomhf</a:t>
            </a:r>
            <a:r>
              <a:rPr lang="ga-IE" dirty="0" smtClean="0"/>
              <a:t>h</a:t>
            </a:r>
            <a:r>
              <a:rPr lang="en-IE" dirty="0" err="1" smtClean="0"/>
              <a:t>oinse</a:t>
            </a:r>
            <a:r>
              <a:rPr lang="en-IE" dirty="0" smtClean="0"/>
              <a:t> </a:t>
            </a:r>
            <a:r>
              <a:rPr lang="en-IE" dirty="0" err="1" smtClean="0"/>
              <a:t>fuinn</a:t>
            </a:r>
            <a:r>
              <a:rPr lang="ga-IE" dirty="0" smtClean="0"/>
              <a:t>i</a:t>
            </a:r>
            <a:r>
              <a:rPr lang="en-IE" dirty="0" err="1" smtClean="0"/>
              <a:t>mh</a:t>
            </a:r>
            <a:r>
              <a:rPr lang="en-IE" dirty="0" smtClean="0"/>
              <a:t> </a:t>
            </a:r>
            <a:r>
              <a:rPr lang="en-IE" dirty="0"/>
              <a:t>in </a:t>
            </a:r>
            <a:r>
              <a:rPr lang="en-IE" dirty="0" err="1"/>
              <a:t>orgánaigh</a:t>
            </a:r>
            <a:r>
              <a:rPr lang="en-IE" dirty="0"/>
              <a:t>.</a:t>
            </a:r>
          </a:p>
          <a:p>
            <a:pPr marL="0" indent="0">
              <a:buNone/>
            </a:pPr>
            <a:r>
              <a:rPr lang="en-IE" dirty="0" smtClean="0"/>
              <a:t>* </a:t>
            </a:r>
            <a:r>
              <a:rPr lang="en-IE" dirty="0" err="1" smtClean="0"/>
              <a:t>Déanann</a:t>
            </a:r>
            <a:r>
              <a:rPr lang="en-IE" dirty="0" smtClean="0"/>
              <a:t> </a:t>
            </a:r>
            <a:r>
              <a:rPr lang="en-IE" dirty="0" err="1"/>
              <a:t>plandaí</a:t>
            </a:r>
            <a:r>
              <a:rPr lang="en-IE" dirty="0"/>
              <a:t> é le </a:t>
            </a:r>
            <a:r>
              <a:rPr lang="en-IE" dirty="0" err="1"/>
              <a:t>linn</a:t>
            </a:r>
            <a:r>
              <a:rPr lang="en-IE" dirty="0"/>
              <a:t> </a:t>
            </a:r>
            <a:r>
              <a:rPr lang="en-IE" dirty="0" err="1" smtClean="0">
                <a:solidFill>
                  <a:srgbClr val="00B050"/>
                </a:solidFill>
              </a:rPr>
              <a:t>fótaisintéis</a:t>
            </a:r>
            <a:r>
              <a:rPr lang="ga-IE" dirty="0" smtClean="0">
                <a:solidFill>
                  <a:srgbClr val="00B050"/>
                </a:solidFill>
              </a:rPr>
              <a:t>e</a:t>
            </a:r>
            <a:r>
              <a:rPr lang="en-IE" dirty="0" smtClean="0">
                <a:solidFill>
                  <a:srgbClr val="00B050"/>
                </a:solidFill>
              </a:rPr>
              <a:t>.</a:t>
            </a:r>
            <a:endParaRPr lang="en-IE" dirty="0">
              <a:solidFill>
                <a:srgbClr val="00B050"/>
              </a:solidFill>
            </a:endParaRPr>
          </a:p>
        </p:txBody>
      </p:sp>
      <p:pic>
        <p:nvPicPr>
          <p:cNvPr id="11266" name="Picture 2" descr="http://stores.xnicstore.com/catalog/CLU005.ENERGY%20DRI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946" y="908720"/>
            <a:ext cx="261918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4437112"/>
            <a:ext cx="6264696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800" b="1" u="sng" dirty="0" err="1" smtClean="0">
                <a:solidFill>
                  <a:srgbClr val="0070C0"/>
                </a:solidFill>
              </a:rPr>
              <a:t>Siúcra</a:t>
            </a:r>
            <a:r>
              <a:rPr lang="en-IE" sz="2800" b="1" u="sng" dirty="0" smtClean="0">
                <a:solidFill>
                  <a:srgbClr val="0070C0"/>
                </a:solidFill>
              </a:rPr>
              <a:t> </a:t>
            </a:r>
            <a:r>
              <a:rPr lang="ga-IE" sz="2800" b="1" u="sng" dirty="0" smtClean="0">
                <a:solidFill>
                  <a:srgbClr val="0070C0"/>
                </a:solidFill>
              </a:rPr>
              <a:t>d</a:t>
            </a:r>
            <a:r>
              <a:rPr lang="en-IE" sz="2800" b="1" u="sng" dirty="0" smtClean="0">
                <a:solidFill>
                  <a:srgbClr val="0070C0"/>
                </a:solidFill>
              </a:rPr>
              <a:t>í-</a:t>
            </a:r>
            <a:r>
              <a:rPr lang="en-IE" sz="2800" b="1" u="sng" dirty="0" err="1" smtClean="0">
                <a:solidFill>
                  <a:srgbClr val="0070C0"/>
                </a:solidFill>
              </a:rPr>
              <a:t>ocsaídiúchán</a:t>
            </a:r>
            <a:r>
              <a:rPr lang="en-IE" sz="2800" b="1" u="sng" dirty="0" smtClean="0">
                <a:solidFill>
                  <a:srgbClr val="0070C0"/>
                </a:solidFill>
              </a:rPr>
              <a:t>: </a:t>
            </a:r>
            <a:r>
              <a:rPr lang="en-IE" sz="2800" dirty="0" err="1" smtClean="0">
                <a:solidFill>
                  <a:srgbClr val="0070C0"/>
                </a:solidFill>
              </a:rPr>
              <a:t>siúcra</a:t>
            </a:r>
            <a:r>
              <a:rPr lang="en-IE" sz="2800" dirty="0" smtClean="0">
                <a:solidFill>
                  <a:srgbClr val="0070C0"/>
                </a:solidFill>
              </a:rPr>
              <a:t> </a:t>
            </a:r>
            <a:r>
              <a:rPr lang="en-IE" sz="2800" dirty="0" smtClean="0">
                <a:solidFill>
                  <a:srgbClr val="0070C0"/>
                </a:solidFill>
              </a:rPr>
              <a:t>a </a:t>
            </a:r>
            <a:r>
              <a:rPr lang="ga-IE" sz="2800" dirty="0" err="1" smtClean="0">
                <a:solidFill>
                  <a:srgbClr val="0070C0"/>
                </a:solidFill>
              </a:rPr>
              <a:t>iompaío</a:t>
            </a:r>
            <a:r>
              <a:rPr lang="en-IE" sz="2800" dirty="0" err="1" smtClean="0">
                <a:solidFill>
                  <a:srgbClr val="0070C0"/>
                </a:solidFill>
              </a:rPr>
              <a:t>nn</a:t>
            </a:r>
            <a:r>
              <a:rPr lang="en-IE" sz="2800" dirty="0" smtClean="0">
                <a:solidFill>
                  <a:srgbClr val="0070C0"/>
                </a:solidFill>
              </a:rPr>
              <a:t> </a:t>
            </a:r>
            <a:r>
              <a:rPr lang="en-IE" sz="2800" dirty="0" smtClean="0">
                <a:solidFill>
                  <a:srgbClr val="FF0000"/>
                </a:solidFill>
              </a:rPr>
              <a:t>DEARG</a:t>
            </a:r>
            <a:r>
              <a:rPr lang="en-IE" sz="2800" dirty="0" smtClean="0">
                <a:solidFill>
                  <a:srgbClr val="0070C0"/>
                </a:solidFill>
              </a:rPr>
              <a:t> </a:t>
            </a:r>
            <a:r>
              <a:rPr lang="en-IE" sz="2800" dirty="0" err="1" smtClean="0">
                <a:solidFill>
                  <a:srgbClr val="0070C0"/>
                </a:solidFill>
              </a:rPr>
              <a:t>nuair</a:t>
            </a:r>
            <a:r>
              <a:rPr lang="en-IE" sz="2800" dirty="0" smtClean="0">
                <a:solidFill>
                  <a:srgbClr val="0070C0"/>
                </a:solidFill>
              </a:rPr>
              <a:t> a </a:t>
            </a:r>
            <a:r>
              <a:rPr lang="en-IE" sz="2800" dirty="0" err="1" smtClean="0">
                <a:solidFill>
                  <a:srgbClr val="0070C0"/>
                </a:solidFill>
              </a:rPr>
              <a:t>théitear</a:t>
            </a:r>
            <a:r>
              <a:rPr lang="en-IE" sz="2800" dirty="0" smtClean="0">
                <a:solidFill>
                  <a:srgbClr val="0070C0"/>
                </a:solidFill>
              </a:rPr>
              <a:t> é </a:t>
            </a:r>
            <a:r>
              <a:rPr lang="en-IE" sz="2800" dirty="0" err="1" smtClean="0">
                <a:solidFill>
                  <a:srgbClr val="0070C0"/>
                </a:solidFill>
              </a:rPr>
              <a:t>i</a:t>
            </a:r>
            <a:r>
              <a:rPr lang="en-IE" sz="2800" dirty="0" smtClean="0">
                <a:solidFill>
                  <a:srgbClr val="0070C0"/>
                </a:solidFill>
              </a:rPr>
              <a:t> </a:t>
            </a:r>
            <a:r>
              <a:rPr lang="en-IE" sz="2800" b="1" dirty="0" err="1" smtClean="0">
                <a:solidFill>
                  <a:srgbClr val="FF0066"/>
                </a:solidFill>
              </a:rPr>
              <a:t>dtuaslagán</a:t>
            </a:r>
            <a:r>
              <a:rPr lang="en-IE" sz="2800" b="1" dirty="0" smtClean="0">
                <a:solidFill>
                  <a:srgbClr val="FF0066"/>
                </a:solidFill>
              </a:rPr>
              <a:t> Benedict.</a:t>
            </a:r>
            <a:endParaRPr lang="en-IE" b="1" dirty="0">
              <a:solidFill>
                <a:srgbClr val="FF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54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pPr algn="l"/>
            <a:r>
              <a:rPr lang="en-IE" b="1" u="sng" dirty="0" smtClean="0">
                <a:solidFill>
                  <a:srgbClr val="FF0000"/>
                </a:solidFill>
              </a:rPr>
              <a:t>(b) </a:t>
            </a:r>
            <a:r>
              <a:rPr lang="en-IE" b="1" u="sng" dirty="0" err="1" smtClean="0">
                <a:solidFill>
                  <a:srgbClr val="FF0000"/>
                </a:solidFill>
              </a:rPr>
              <a:t>Déshiúicrídí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124744"/>
            <a:ext cx="5544616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ga-IE" b="1" u="sng" dirty="0" smtClean="0"/>
              <a:t>S</a:t>
            </a:r>
            <a:r>
              <a:rPr lang="en-IE" b="1" u="sng" dirty="0" err="1" smtClean="0"/>
              <a:t>truchtúr</a:t>
            </a:r>
            <a:r>
              <a:rPr lang="en-IE" b="1" u="sng" dirty="0" smtClean="0"/>
              <a:t>: </a:t>
            </a:r>
            <a:r>
              <a:rPr lang="en-IE" b="1" dirty="0" smtClean="0">
                <a:solidFill>
                  <a:srgbClr val="FF0000"/>
                </a:solidFill>
              </a:rPr>
              <a:t>2</a:t>
            </a:r>
            <a:r>
              <a:rPr lang="en-IE" dirty="0" smtClean="0"/>
              <a:t> </a:t>
            </a:r>
            <a:r>
              <a:rPr lang="en-IE" dirty="0" smtClean="0"/>
              <a:t>m</a:t>
            </a:r>
            <a:r>
              <a:rPr lang="ga-IE" dirty="0" smtClean="0"/>
              <a:t>h</a:t>
            </a:r>
            <a:r>
              <a:rPr lang="en-IE" dirty="0" err="1" smtClean="0"/>
              <a:t>ona</a:t>
            </a:r>
            <a:r>
              <a:rPr lang="ga-IE" dirty="0" smtClean="0"/>
              <a:t>i</a:t>
            </a:r>
            <a:r>
              <a:rPr lang="en-IE" dirty="0" err="1" smtClean="0"/>
              <a:t>siúicríd</a:t>
            </a:r>
            <a:r>
              <a:rPr lang="en-IE" dirty="0" smtClean="0"/>
              <a:t> </a:t>
            </a:r>
            <a:r>
              <a:rPr lang="en-IE" dirty="0"/>
              <a:t>le </a:t>
            </a:r>
            <a:r>
              <a:rPr lang="en-IE" dirty="0" err="1" smtClean="0"/>
              <a:t>chéile</a:t>
            </a:r>
            <a:endParaRPr lang="en-IE" dirty="0" smtClean="0"/>
          </a:p>
          <a:p>
            <a:pPr marL="0" indent="0">
              <a:buNone/>
            </a:pPr>
            <a:r>
              <a:rPr lang="en-IE" b="1" u="sng" dirty="0" err="1" smtClean="0"/>
              <a:t>Samplaí</a:t>
            </a:r>
            <a:r>
              <a:rPr lang="en-IE" b="1" u="sng" dirty="0" smtClean="0"/>
              <a:t>: </a:t>
            </a:r>
            <a:r>
              <a:rPr lang="ga-IE" dirty="0" smtClean="0"/>
              <a:t>s</a:t>
            </a:r>
            <a:r>
              <a:rPr lang="en-IE" dirty="0" err="1" smtClean="0"/>
              <a:t>iúcrós</a:t>
            </a:r>
            <a:r>
              <a:rPr lang="ga-IE" dirty="0" smtClean="0"/>
              <a:t> </a:t>
            </a:r>
            <a:r>
              <a:rPr lang="en-IE" dirty="0" smtClean="0"/>
              <a:t>(</a:t>
            </a:r>
            <a:r>
              <a:rPr lang="en-IE" dirty="0" err="1" smtClean="0"/>
              <a:t>gnáths</a:t>
            </a:r>
            <a:r>
              <a:rPr lang="ga-IE" dirty="0" smtClean="0"/>
              <a:t>h</a:t>
            </a:r>
            <a:r>
              <a:rPr lang="en-IE" dirty="0" err="1" smtClean="0"/>
              <a:t>iúcra</a:t>
            </a:r>
            <a:r>
              <a:rPr lang="en-IE" dirty="0"/>
              <a:t>), </a:t>
            </a:r>
            <a:r>
              <a:rPr lang="en-IE" dirty="0" err="1"/>
              <a:t>lachtós</a:t>
            </a:r>
            <a:r>
              <a:rPr lang="en-IE" dirty="0"/>
              <a:t> (</a:t>
            </a:r>
            <a:r>
              <a:rPr lang="en-IE" dirty="0" err="1"/>
              <a:t>siúcra</a:t>
            </a:r>
            <a:r>
              <a:rPr lang="en-IE" dirty="0"/>
              <a:t> </a:t>
            </a:r>
            <a:r>
              <a:rPr lang="en-IE" dirty="0" err="1" smtClean="0"/>
              <a:t>bainne</a:t>
            </a:r>
            <a:r>
              <a:rPr lang="en-IE" dirty="0"/>
              <a:t>) </a:t>
            </a:r>
            <a:r>
              <a:rPr lang="en-IE" dirty="0" smtClean="0"/>
              <a:t>&amp;</a:t>
            </a:r>
            <a:r>
              <a:rPr lang="ga-IE" dirty="0" smtClean="0"/>
              <a:t>m</a:t>
            </a:r>
            <a:r>
              <a:rPr lang="en-IE" dirty="0" err="1" smtClean="0"/>
              <a:t>altós</a:t>
            </a:r>
            <a:r>
              <a:rPr lang="en-IE" dirty="0"/>
              <a:t>.</a:t>
            </a:r>
          </a:p>
          <a:p>
            <a:r>
              <a:rPr lang="en-IE" sz="2400" b="1" dirty="0" err="1">
                <a:solidFill>
                  <a:srgbClr val="00B050"/>
                </a:solidFill>
              </a:rPr>
              <a:t>Glúcós</a:t>
            </a:r>
            <a:r>
              <a:rPr lang="en-IE" sz="2400" b="1" dirty="0">
                <a:solidFill>
                  <a:srgbClr val="00B050"/>
                </a:solidFill>
              </a:rPr>
              <a:t> + </a:t>
            </a:r>
            <a:r>
              <a:rPr lang="en-IE" sz="2400" b="1" dirty="0" err="1" smtClean="0">
                <a:solidFill>
                  <a:srgbClr val="00B050"/>
                </a:solidFill>
              </a:rPr>
              <a:t>Fruchtós</a:t>
            </a:r>
            <a:r>
              <a:rPr lang="en-IE" sz="2400" b="1" dirty="0" smtClean="0">
                <a:solidFill>
                  <a:srgbClr val="00B050"/>
                </a:solidFill>
              </a:rPr>
              <a:t>  </a:t>
            </a:r>
            <a:r>
              <a:rPr lang="en-IE" sz="2400" b="1" dirty="0">
                <a:solidFill>
                  <a:srgbClr val="00B050"/>
                </a:solidFill>
              </a:rPr>
              <a:t>= </a:t>
            </a:r>
            <a:r>
              <a:rPr lang="en-IE" sz="2400" b="1" dirty="0" err="1">
                <a:solidFill>
                  <a:srgbClr val="00B050"/>
                </a:solidFill>
              </a:rPr>
              <a:t>S</a:t>
            </a:r>
            <a:r>
              <a:rPr lang="en-IE" sz="2400" b="1" dirty="0" err="1" smtClean="0">
                <a:solidFill>
                  <a:srgbClr val="00B050"/>
                </a:solidFill>
              </a:rPr>
              <a:t>iúcrós</a:t>
            </a:r>
            <a:endParaRPr lang="en-IE" sz="2400" b="1" dirty="0" smtClean="0">
              <a:solidFill>
                <a:srgbClr val="00B050"/>
              </a:solidFill>
            </a:endParaRPr>
          </a:p>
          <a:p>
            <a:r>
              <a:rPr lang="en-IE" sz="2400" b="1" dirty="0" err="1" smtClean="0">
                <a:solidFill>
                  <a:srgbClr val="00B050"/>
                </a:solidFill>
              </a:rPr>
              <a:t>Glúcós</a:t>
            </a:r>
            <a:r>
              <a:rPr lang="en-IE" sz="2400" b="1" dirty="0" smtClean="0">
                <a:solidFill>
                  <a:srgbClr val="00B050"/>
                </a:solidFill>
              </a:rPr>
              <a:t> </a:t>
            </a:r>
            <a:r>
              <a:rPr lang="en-IE" sz="2400" b="1" dirty="0">
                <a:solidFill>
                  <a:srgbClr val="00B050"/>
                </a:solidFill>
              </a:rPr>
              <a:t>+ </a:t>
            </a:r>
            <a:r>
              <a:rPr lang="en-IE" sz="2400" b="1" dirty="0" err="1">
                <a:solidFill>
                  <a:srgbClr val="00B050"/>
                </a:solidFill>
              </a:rPr>
              <a:t>Glúcós</a:t>
            </a:r>
            <a:r>
              <a:rPr lang="en-IE" sz="2400" b="1" dirty="0">
                <a:solidFill>
                  <a:srgbClr val="00B050"/>
                </a:solidFill>
              </a:rPr>
              <a:t>  = </a:t>
            </a:r>
            <a:r>
              <a:rPr lang="en-IE" sz="2400" b="1" dirty="0" err="1" smtClean="0">
                <a:solidFill>
                  <a:srgbClr val="00B050"/>
                </a:solidFill>
              </a:rPr>
              <a:t>Maltós</a:t>
            </a:r>
            <a:endParaRPr lang="en-IE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IE" b="1" u="sng" dirty="0" smtClean="0"/>
              <a:t>Blas: </a:t>
            </a:r>
            <a:r>
              <a:rPr lang="en-IE" dirty="0" err="1" smtClean="0"/>
              <a:t>Milis</a:t>
            </a:r>
            <a:r>
              <a:rPr lang="en-IE" dirty="0" smtClean="0"/>
              <a:t>.</a:t>
            </a:r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12290" name="Picture 2" descr="http://www.endowsec.com/pated/gifs/egi008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011" y="260648"/>
            <a:ext cx="3492981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085184"/>
            <a:ext cx="9071992" cy="16312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000" b="1" dirty="0" err="1" smtClean="0"/>
              <a:t>Éadulaingt</a:t>
            </a:r>
            <a:r>
              <a:rPr lang="ga-IE" sz="2000" b="1" dirty="0" smtClean="0"/>
              <a:t> ar lachtós: </a:t>
            </a:r>
            <a:r>
              <a:rPr lang="ga-IE" sz="2000" dirty="0" smtClean="0"/>
              <a:t>tá an einsím ‘lachtáis’ ag </a:t>
            </a:r>
            <a:r>
              <a:rPr lang="ga-IE" sz="2000" dirty="0" err="1" smtClean="0"/>
              <a:t>báibíní</a:t>
            </a:r>
            <a:r>
              <a:rPr lang="ga-IE" sz="2000" dirty="0" smtClean="0"/>
              <a:t> agus ag páistí óga sa chaoi gur féidir leo bainne a máthar a dhíleá.</a:t>
            </a:r>
            <a:r>
              <a:rPr lang="en-IE" sz="2000" dirty="0" smtClean="0"/>
              <a:t> </a:t>
            </a:r>
            <a:r>
              <a:rPr lang="ga-IE" sz="2000" dirty="0" smtClean="0"/>
              <a:t>Ach i rith óige páistí áirithe</a:t>
            </a:r>
            <a:r>
              <a:rPr lang="en-IE" sz="2000" dirty="0" smtClean="0"/>
              <a:t>, </a:t>
            </a:r>
            <a:r>
              <a:rPr lang="ga-IE" sz="2000" dirty="0" smtClean="0"/>
              <a:t>téann an lachtáis in éag de réir a chéile. Faoi ógántacht an duine, bíonn sí imithe i </a:t>
            </a:r>
            <a:r>
              <a:rPr lang="en-IE" sz="2000" dirty="0" smtClean="0"/>
              <a:t>75</a:t>
            </a:r>
            <a:r>
              <a:rPr lang="en-IE" sz="2000" dirty="0"/>
              <a:t>% </a:t>
            </a:r>
            <a:r>
              <a:rPr lang="ga-IE" sz="2000" dirty="0" smtClean="0"/>
              <a:t>(nó mar sin) de Mheiriceánaigh </a:t>
            </a:r>
            <a:r>
              <a:rPr lang="ga-IE" sz="2000" dirty="0" err="1" smtClean="0"/>
              <a:t>Afracacha</a:t>
            </a:r>
            <a:r>
              <a:rPr lang="ga-IE" sz="2000" dirty="0" smtClean="0"/>
              <a:t>, de Ghiúdaigh</a:t>
            </a:r>
            <a:r>
              <a:rPr lang="en-IE" sz="2000" dirty="0" smtClean="0"/>
              <a:t>, </a:t>
            </a:r>
            <a:r>
              <a:rPr lang="ga-IE" sz="2000" dirty="0" smtClean="0"/>
              <a:t>de Mheiriceánaigh Dhúchasacha, d’</a:t>
            </a:r>
            <a:r>
              <a:rPr lang="ga-IE" sz="2000" dirty="0" err="1" smtClean="0"/>
              <a:t>Easpáinnigh</a:t>
            </a:r>
            <a:r>
              <a:rPr lang="ga-IE" sz="2000" dirty="0" smtClean="0"/>
              <a:t> agus i </a:t>
            </a:r>
            <a:r>
              <a:rPr lang="en-IE" sz="2000" dirty="0" smtClean="0"/>
              <a:t>90</a:t>
            </a:r>
            <a:r>
              <a:rPr lang="en-IE" sz="2000" dirty="0"/>
              <a:t>% </a:t>
            </a:r>
            <a:r>
              <a:rPr lang="ga-IE" sz="2000" dirty="0" smtClean="0"/>
              <a:t>d’</a:t>
            </a:r>
            <a:r>
              <a:rPr lang="ga-IE" sz="2000" dirty="0" err="1" smtClean="0"/>
              <a:t>Áisigh</a:t>
            </a:r>
            <a:r>
              <a:rPr lang="en-IE" sz="2000" dirty="0" smtClean="0"/>
              <a:t>.</a:t>
            </a:r>
            <a:endParaRPr lang="en-IE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E4E-56A7-4D32-983D-1B13DA4DAD2F}" type="slidenum">
              <a:rPr lang="en-IE" smtClean="0"/>
              <a:t>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58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13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1891</Words>
  <Application>Microsoft Office PowerPoint</Application>
  <PresentationFormat>On-screen Show (4:3)</PresentationFormat>
  <Paragraphs>277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Cothú (BIA)  Caib.3</vt:lpstr>
      <vt:lpstr>Príomhfheidhmeanna Bia:</vt:lpstr>
      <vt:lpstr>Tá 3 dhúil eile atá tábhachtach d’orgánaigh - na Riandúile (trace elements)</vt:lpstr>
      <vt:lpstr>Bithmhóilíní (biomolecules): Aon mhóilín a dhéantar i gcill orgánaigh, m.sh. Próitéiní, Carbaihidráití, Lipidí &amp; Vitimíní.</vt:lpstr>
      <vt:lpstr>Tá 4 phríomh-bhithmhóilín i mBIA :</vt:lpstr>
      <vt:lpstr>1. Carbaihiodráit</vt:lpstr>
      <vt:lpstr>Tá trí chineál Carbaihiodráite ann:</vt:lpstr>
      <vt:lpstr>(a) Monaisiúicrídí</vt:lpstr>
      <vt:lpstr>(b) Déshiúicrídí</vt:lpstr>
      <vt:lpstr>(c) Polaisiúicrídí </vt:lpstr>
      <vt:lpstr>Polaisiúicrídí Stóráil ainmhí: Glicigin</vt:lpstr>
      <vt:lpstr>PowerPoint Presentation</vt:lpstr>
      <vt:lpstr>3. Polaisiúicrídí struchtúracha </vt:lpstr>
      <vt:lpstr>Feidhmeanna na gcarbaihiodráití:</vt:lpstr>
      <vt:lpstr>Foinsí Carbaihiodráite sa chothú:</vt:lpstr>
      <vt:lpstr>Saill &amp; Olaí – na Lipidí</vt:lpstr>
      <vt:lpstr>2. Lipidí: </vt:lpstr>
      <vt:lpstr>Fosfailipid: </vt:lpstr>
      <vt:lpstr>Feidhmeanna na Lipidí:</vt:lpstr>
      <vt:lpstr>Feidhmeanna na lipidí- Meitabealach</vt:lpstr>
      <vt:lpstr>3. Próitéin</vt:lpstr>
      <vt:lpstr>PowerPoint Presentation</vt:lpstr>
      <vt:lpstr>Struchtúr na bpróitéiní: slabhra fada aimínaigéad (nasc peiptídeach)</vt:lpstr>
      <vt:lpstr>*Difriúil le carb. &amp; lipidí mar NÍ FÉIDIR le do chorp Próitéiní a stóráil!!</vt:lpstr>
      <vt:lpstr>Caithfear roinnt aimínaigéad a choiméad do gach cill:</vt:lpstr>
      <vt:lpstr>Cruth na slabhraí polaipeiptíde:</vt:lpstr>
      <vt:lpstr>Feidhmeanna na bpróitéiní: </vt:lpstr>
      <vt:lpstr>(b) P.Meitibileacha::</vt:lpstr>
      <vt:lpstr>4. Vitimíní</vt:lpstr>
      <vt:lpstr>4. Vitimíní : Intuaslagtha  i Saill nó in Uisce.</vt:lpstr>
      <vt:lpstr>Vitimín C – Aigéad Ascorbach</vt:lpstr>
      <vt:lpstr>Vitimín D –An cailciféaról:</vt:lpstr>
      <vt:lpstr>5. Mianraí: </vt:lpstr>
      <vt:lpstr>Uisce H₂O: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BIA</dc:title>
  <dc:creator>Muire</dc:creator>
  <cp:lastModifiedBy>Bairbre OHogan</cp:lastModifiedBy>
  <cp:revision>412</cp:revision>
  <cp:lastPrinted>2013-04-26T12:50:10Z</cp:lastPrinted>
  <dcterms:created xsi:type="dcterms:W3CDTF">2011-10-09T14:21:02Z</dcterms:created>
  <dcterms:modified xsi:type="dcterms:W3CDTF">2016-01-22T13:38:46Z</dcterms:modified>
</cp:coreProperties>
</file>