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80" r:id="rId6"/>
    <p:sldId id="279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>
      <p:cViewPr varScale="1">
        <p:scale>
          <a:sx n="68" d="100"/>
          <a:sy n="68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Am 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Miotóis</c:v>
                </c:pt>
                <c:pt idx="1">
                  <c:v>Idirpás</c:v>
                </c:pt>
                <c:pt idx="2">
                  <c:v>Cytokinesis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75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5-48F5-B46F-466A29F26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/>
            </a:pPr>
            <a:endParaRPr lang="en-US"/>
          </a:p>
        </c:txPr>
      </c:legendEntry>
      <c:layout>
        <c:manualLayout>
          <c:xMode val="edge"/>
          <c:yMode val="edge"/>
          <c:x val="0.74540487994556237"/>
          <c:y val="0.23110374521400195"/>
          <c:w val="0.25459512005443763"/>
          <c:h val="0.57248899295022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8D1A-5890-4892-98FE-8F56259FEB76}" type="datetimeFigureOut">
              <a:rPr lang="en-IE" smtClean="0"/>
              <a:t>11/05/2016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B4DF2-2661-4E5A-B377-6F878866C4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6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B4DF2-2661-4E5A-B377-6F878866C47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29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FB9-E0EC-4B92-94CA-8DFC7BE1524C}" type="datetime1">
              <a:rPr lang="en-IE" smtClean="0"/>
              <a:t>11/05/2016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837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2F0-2EE1-44D3-B1EF-1CCB934672AD}" type="datetime1">
              <a:rPr lang="en-IE" smtClean="0"/>
              <a:t>11/05/2016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791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C87C-27AD-400B-A487-2F825D36D070}" type="datetime1">
              <a:rPr lang="en-IE" smtClean="0"/>
              <a:t>11/05/2016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51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49D2-DA48-411A-A0A8-76866AB3DF01}" type="datetime1">
              <a:rPr lang="en-IE" smtClean="0"/>
              <a:t>11/05/2016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21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2112-62FB-46E3-8892-CA63B486DF38}" type="datetime1">
              <a:rPr lang="en-IE" smtClean="0"/>
              <a:t>11/05/2016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041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38E9-A534-4581-95E5-A7E039EEC1F8}" type="datetime1">
              <a:rPr lang="en-IE" smtClean="0"/>
              <a:t>11/05/2016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7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E212-64D7-4258-96EC-FE659F0F3D63}" type="datetime1">
              <a:rPr lang="en-IE" smtClean="0"/>
              <a:t>11/05/2016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5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41EA-B4BD-4D36-9B13-64E8E4AF2D3D}" type="datetime1">
              <a:rPr lang="en-IE" smtClean="0"/>
              <a:t>11/05/2016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6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3D2-722B-45B3-80D5-70136C284C38}" type="datetime1">
              <a:rPr lang="en-IE" smtClean="0"/>
              <a:t>11/05/2016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872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63FB-7E71-4A17-94AE-A0C06C3919FA}" type="datetime1">
              <a:rPr lang="en-IE" smtClean="0"/>
              <a:t>11/05/2016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376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2E1-4853-4566-83B5-77233DFA2778}" type="datetime1">
              <a:rPr lang="en-IE" smtClean="0"/>
              <a:t>11/05/2016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331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C28F-851F-4F62-BFC4-E49B139B966F}" type="datetime1">
              <a:rPr lang="en-IE" smtClean="0"/>
              <a:t>11/05/2016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9666-DB15-44E5-B56C-8E2E062DB0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470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en-IE" sz="5400" b="1" u="sng" dirty="0" err="1"/>
              <a:t>Cb</a:t>
            </a:r>
            <a:r>
              <a:rPr lang="en-IE" sz="5400" b="1" u="sng" dirty="0"/>
              <a:t>. 13 </a:t>
            </a:r>
            <a:r>
              <a:rPr lang="en-IE" sz="5400" b="1" u="sng" dirty="0" err="1"/>
              <a:t>Leanúnachas</a:t>
            </a:r>
            <a:r>
              <a:rPr lang="en-IE" sz="5400" b="1" u="sng" dirty="0"/>
              <a:t> </a:t>
            </a:r>
            <a:r>
              <a:rPr lang="en-IE" sz="5400" b="1" u="sng" dirty="0" err="1"/>
              <a:t>cealla</a:t>
            </a:r>
            <a:endParaRPr lang="en-I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157" y="1916832"/>
            <a:ext cx="6400800" cy="1752600"/>
          </a:xfrm>
        </p:spPr>
        <p:txBody>
          <a:bodyPr/>
          <a:lstStyle/>
          <a:p>
            <a:r>
              <a:rPr lang="en-IE" sz="4400" b="1" dirty="0">
                <a:solidFill>
                  <a:srgbClr val="FF0000"/>
                </a:solidFill>
              </a:rPr>
              <a:t>An </a:t>
            </a:r>
            <a:r>
              <a:rPr lang="en-IE" sz="4400" b="1" dirty="0" err="1">
                <a:solidFill>
                  <a:srgbClr val="FF0000"/>
                </a:solidFill>
              </a:rPr>
              <a:t>Mhiotóis</a:t>
            </a:r>
            <a:r>
              <a:rPr lang="en-IE" sz="4400" b="1" dirty="0">
                <a:solidFill>
                  <a:srgbClr val="FF0000"/>
                </a:solidFill>
              </a:rPr>
              <a:t> &amp; An </a:t>
            </a:r>
            <a:r>
              <a:rPr lang="en-IE" sz="4400" b="1" dirty="0" err="1">
                <a:solidFill>
                  <a:srgbClr val="FF0000"/>
                </a:solidFill>
              </a:rPr>
              <a:t>Mhéóis</a:t>
            </a:r>
            <a:endParaRPr lang="en-IE" sz="4400" b="1" dirty="0">
              <a:solidFill>
                <a:srgbClr val="FF0000"/>
              </a:solidFill>
            </a:endParaRP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6" name="Picture 8" descr="http://thumb7.shutterstock.com/display_pic_with_logo/169471/345225341/stock-photo-process-division-of-fertilized-cell-isolated-on-black-background-345225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793132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29" y="76470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IE" dirty="0">
                <a:solidFill>
                  <a:srgbClr val="FF0000"/>
                </a:solidFill>
              </a:rPr>
              <a:t>2. </a:t>
            </a:r>
            <a:r>
              <a:rPr lang="en-GB" b="1" dirty="0" err="1">
                <a:solidFill>
                  <a:srgbClr val="FF0000"/>
                </a:solidFill>
              </a:rPr>
              <a:t>Meiteapas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5697680"/>
            <a:ext cx="15319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/>
              <a:t>Cr</a:t>
            </a:r>
            <a:r>
              <a:rPr lang="ga-IE" sz="2000" dirty="0"/>
              <a:t>ó</a:t>
            </a:r>
            <a:r>
              <a:rPr lang="en-IE" sz="2000" dirty="0" err="1"/>
              <a:t>masóim</a:t>
            </a:r>
            <a:endParaRPr lang="en-I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4756" y="3441194"/>
            <a:ext cx="241704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400" dirty="0"/>
              <a:t> </a:t>
            </a:r>
            <a:r>
              <a:rPr lang="en-IE" sz="2400" dirty="0"/>
              <a:t>1. </a:t>
            </a:r>
            <a:r>
              <a:rPr lang="ga-IE" sz="2400" dirty="0"/>
              <a:t>Crómasó</a:t>
            </a:r>
            <a:r>
              <a:rPr lang="en-IE" sz="2400" dirty="0" err="1"/>
              <a:t>i</a:t>
            </a:r>
            <a:r>
              <a:rPr lang="ga-IE" sz="2400" dirty="0"/>
              <a:t>m ag </a:t>
            </a:r>
            <a:endParaRPr lang="en-IE" sz="2400" b="1" dirty="0"/>
          </a:p>
          <a:p>
            <a:r>
              <a:rPr lang="ga-IE" sz="2400" dirty="0"/>
              <a:t>  </a:t>
            </a:r>
            <a:r>
              <a:rPr lang="en-IE" sz="2400" dirty="0" err="1"/>
              <a:t>méan</a:t>
            </a:r>
            <a:r>
              <a:rPr lang="ga-IE" sz="2400" dirty="0"/>
              <a:t>líne na cille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438661"/>
            <a:ext cx="289360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/>
              <a:t>2.Snáithíní </a:t>
            </a:r>
            <a:r>
              <a:rPr lang="en-IE" sz="2400" dirty="0" err="1"/>
              <a:t>nasctha</a:t>
            </a:r>
            <a:r>
              <a:rPr lang="en-IE" sz="2400" dirty="0"/>
              <a:t> le </a:t>
            </a:r>
            <a:r>
              <a:rPr lang="en-IE" sz="2400" dirty="0" err="1"/>
              <a:t>gach</a:t>
            </a:r>
            <a:r>
              <a:rPr lang="en-IE" sz="2400" dirty="0"/>
              <a:t> </a:t>
            </a:r>
            <a:r>
              <a:rPr lang="en-IE" sz="2400" dirty="0" err="1"/>
              <a:t>crómasóm</a:t>
            </a:r>
            <a:r>
              <a:rPr lang="en-IE" sz="2400" dirty="0"/>
              <a:t> </a:t>
            </a:r>
            <a:r>
              <a:rPr lang="en-IE" sz="2400" dirty="0" err="1"/>
              <a:t>sa</a:t>
            </a:r>
            <a:r>
              <a:rPr lang="en-IE" sz="2400" dirty="0"/>
              <a:t> c</a:t>
            </a:r>
            <a:r>
              <a:rPr lang="ga-IE" sz="2400" dirty="0"/>
              <a:t>h</a:t>
            </a:r>
            <a:r>
              <a:rPr lang="en-IE" sz="2400" dirty="0"/>
              <a:t>e</a:t>
            </a:r>
            <a:r>
              <a:rPr lang="ga-IE" sz="2400" dirty="0"/>
              <a:t>i</a:t>
            </a:r>
            <a:r>
              <a:rPr lang="en-IE" sz="2400" dirty="0" err="1"/>
              <a:t>ntrim</a:t>
            </a:r>
            <a:r>
              <a:rPr lang="ga-IE" sz="2400" dirty="0"/>
              <a:t>í</a:t>
            </a:r>
            <a:r>
              <a:rPr lang="en-IE" sz="2400" dirty="0"/>
              <a:t>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11960" y="2792017"/>
            <a:ext cx="504056" cy="649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2940" y="6067314"/>
            <a:ext cx="130026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Meánlíne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61575" y="2236531"/>
            <a:ext cx="130026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Snaithíní</a:t>
            </a:r>
            <a:r>
              <a:rPr lang="en-IE" sz="2000" dirty="0"/>
              <a:t> F</a:t>
            </a:r>
            <a:r>
              <a:rPr lang="ga-IE" sz="2000" dirty="0"/>
              <a:t>e</a:t>
            </a:r>
            <a:r>
              <a:rPr lang="en-IE" sz="2000" dirty="0" err="1"/>
              <a:t>arsaide</a:t>
            </a:r>
            <a:endParaRPr lang="en-I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2757487"/>
            <a:ext cx="4143896" cy="294019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00512" y="2492896"/>
            <a:ext cx="1551608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3511708" y="4438661"/>
            <a:ext cx="2140412" cy="145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8144" y="4374232"/>
            <a:ext cx="0" cy="169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63" y="14847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>
                <a:solidFill>
                  <a:srgbClr val="FF0000"/>
                </a:solidFill>
              </a:rPr>
              <a:t>3.An </a:t>
            </a:r>
            <a:r>
              <a:rPr lang="en-IE" b="1" dirty="0" err="1">
                <a:solidFill>
                  <a:srgbClr val="FF0000"/>
                </a:solidFill>
              </a:rPr>
              <a:t>tAnapas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741" y="776820"/>
            <a:ext cx="3965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1.Crapann </a:t>
            </a:r>
            <a:r>
              <a:rPr lang="en-IE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IE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snáithíní</a:t>
            </a:r>
            <a:r>
              <a:rPr lang="en-IE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</a:t>
            </a:r>
            <a:r>
              <a:rPr lang="ga-IE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IE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arsaide</a:t>
            </a:r>
            <a:endParaRPr lang="en-IE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4585676" y="1196598"/>
            <a:ext cx="288032" cy="432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13947" y="5359562"/>
            <a:ext cx="3312368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315913" algn="l"/>
                <a:tab pos="5278438" algn="r"/>
              </a:tabLst>
            </a:pPr>
            <a:r>
              <a:rPr lang="en-IE" sz="20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ga-IE" sz="2000" dirty="0">
                <a:latin typeface="Times New Roman" pitchFamily="18" charset="0"/>
                <a:cs typeface="Times New Roman" pitchFamily="18" charset="0"/>
              </a:rPr>
              <a:t>Tarraingítear na</a:t>
            </a:r>
            <a:r>
              <a:rPr lang="en-I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err="1">
                <a:latin typeface="Times New Roman" pitchFamily="18" charset="0"/>
                <a:cs typeface="Times New Roman" pitchFamily="18" charset="0"/>
              </a:rPr>
              <a:t>crómasóm</a:t>
            </a:r>
            <a:r>
              <a:rPr lang="en-IE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ga-IE" sz="2000" b="1" dirty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315913" algn="l"/>
                <a:tab pos="5278438" algn="r"/>
              </a:tabLst>
            </a:pPr>
            <a:r>
              <a:rPr lang="en-IE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go </a:t>
            </a:r>
            <a:r>
              <a:rPr lang="en-IE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dtí</a:t>
            </a:r>
            <a:r>
              <a:rPr lang="en-IE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IE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poil</a:t>
            </a:r>
            <a:endParaRPr lang="en-IE" sz="2000" dirty="0"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92" y="1324733"/>
            <a:ext cx="3927872" cy="37286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572000" y="1196598"/>
            <a:ext cx="864096" cy="108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8144" y="3495240"/>
            <a:ext cx="1152128" cy="1864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7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>
                <a:solidFill>
                  <a:srgbClr val="FF0000"/>
                </a:solidFill>
              </a:rPr>
              <a:t>4.An </a:t>
            </a:r>
            <a:r>
              <a:rPr lang="en-IE" b="1" dirty="0" err="1">
                <a:solidFill>
                  <a:srgbClr val="FF0000"/>
                </a:solidFill>
              </a:rPr>
              <a:t>Teileapas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048" y="1916832"/>
            <a:ext cx="3295840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dirty="0"/>
              <a:t>1. </a:t>
            </a:r>
            <a:r>
              <a:rPr lang="en-IE" sz="2800" b="1" dirty="0" err="1"/>
              <a:t>Athd</a:t>
            </a:r>
            <a:r>
              <a:rPr lang="ga-IE" sz="2800" b="1" dirty="0"/>
              <a:t>h</a:t>
            </a:r>
            <a:r>
              <a:rPr lang="en-IE" sz="2800" b="1" dirty="0" err="1"/>
              <a:t>éantar</a:t>
            </a:r>
            <a:r>
              <a:rPr lang="en-IE" sz="2800" b="1" dirty="0"/>
              <a:t> </a:t>
            </a:r>
            <a:r>
              <a:rPr lang="ga-IE" sz="2800" b="1" dirty="0"/>
              <a:t>scannán  núicléasach</a:t>
            </a:r>
            <a:endParaRPr lang="en-IE" sz="2800" b="1" dirty="0"/>
          </a:p>
          <a:p>
            <a:r>
              <a:rPr lang="en-IE" sz="2800" b="1" dirty="0"/>
              <a:t>2</a:t>
            </a:r>
            <a:r>
              <a:rPr lang="en-IE" sz="2800" dirty="0"/>
              <a:t>. </a:t>
            </a:r>
            <a:r>
              <a:rPr lang="en-IE" sz="2800" dirty="0" err="1"/>
              <a:t>Fásann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crómasó</a:t>
            </a:r>
            <a:r>
              <a:rPr lang="ga-IE" sz="2800" dirty="0"/>
              <a:t>i</a:t>
            </a:r>
            <a:r>
              <a:rPr lang="en-IE" sz="2800" dirty="0"/>
              <a:t>m </a:t>
            </a:r>
            <a:r>
              <a:rPr lang="en-IE" sz="2800" dirty="0" err="1"/>
              <a:t>chun</a:t>
            </a:r>
            <a:r>
              <a:rPr lang="en-IE" sz="2800" dirty="0"/>
              <a:t> </a:t>
            </a:r>
            <a:r>
              <a:rPr lang="en-IE" sz="2800" b="1" dirty="0" err="1"/>
              <a:t>cróma</a:t>
            </a:r>
            <a:r>
              <a:rPr lang="ga-IE" sz="2800" b="1" dirty="0"/>
              <a:t>i</a:t>
            </a:r>
            <a:r>
              <a:rPr lang="en-IE" sz="2800" b="1" dirty="0"/>
              <a:t>t</a:t>
            </a:r>
            <a:r>
              <a:rPr lang="ga-IE" sz="2800" b="1" dirty="0"/>
              <a:t>i</a:t>
            </a:r>
            <a:r>
              <a:rPr lang="en-IE" sz="2800" b="1" dirty="0"/>
              <a:t>n</a:t>
            </a:r>
            <a:r>
              <a:rPr lang="en-IE" sz="2800" dirty="0"/>
              <a:t> a </a:t>
            </a:r>
            <a:r>
              <a:rPr lang="en-IE" sz="2800" dirty="0" err="1"/>
              <a:t>dhéanamh</a:t>
            </a:r>
            <a:r>
              <a:rPr lang="en-IE" sz="2800" dirty="0"/>
              <a:t>.</a:t>
            </a:r>
          </a:p>
          <a:p>
            <a:r>
              <a:rPr lang="en-IE" sz="2800" b="1" dirty="0"/>
              <a:t>3</a:t>
            </a:r>
            <a:r>
              <a:rPr lang="en-IE" sz="2800" dirty="0"/>
              <a:t>. </a:t>
            </a:r>
            <a:r>
              <a:rPr lang="en-IE" sz="2800" b="1" dirty="0" err="1"/>
              <a:t>Scoilteann</a:t>
            </a:r>
            <a:r>
              <a:rPr lang="en-IE" sz="2800" b="1" dirty="0"/>
              <a:t> an c</a:t>
            </a:r>
            <a:r>
              <a:rPr lang="ga-IE" sz="2800" b="1" dirty="0"/>
              <a:t>í</a:t>
            </a:r>
            <a:r>
              <a:rPr lang="en-IE" sz="2800" b="1" dirty="0" err="1"/>
              <a:t>teaplasma</a:t>
            </a:r>
            <a:r>
              <a:rPr lang="en-IE" sz="2800" b="1" dirty="0"/>
              <a:t> </a:t>
            </a:r>
            <a:r>
              <a:rPr lang="en-IE" sz="2800" dirty="0" err="1"/>
              <a:t>ina</a:t>
            </a:r>
            <a:r>
              <a:rPr lang="en-IE" sz="2800" dirty="0"/>
              <a:t> 2 </a:t>
            </a:r>
            <a:r>
              <a:rPr lang="en-IE" sz="2800" dirty="0" err="1"/>
              <a:t>leath</a:t>
            </a:r>
            <a:endParaRPr lang="en-IE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99792" y="2564904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Mi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14279"/>
            <a:ext cx="4762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0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2" y="45156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ga-IE" b="1" u="sng" dirty="0">
                <a:solidFill>
                  <a:srgbClr val="FF0000"/>
                </a:solidFill>
              </a:rPr>
              <a:t>C</a:t>
            </a:r>
            <a:r>
              <a:rPr lang="en-IE" b="1" u="sng" dirty="0" err="1">
                <a:solidFill>
                  <a:srgbClr val="FF0000"/>
                </a:solidFill>
              </a:rPr>
              <a:t>íticinéis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497" y="1660206"/>
            <a:ext cx="42484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err="1">
                <a:solidFill>
                  <a:srgbClr val="FF0000"/>
                </a:solidFill>
              </a:rPr>
              <a:t>Cealla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ainmhí</a:t>
            </a:r>
            <a:r>
              <a:rPr lang="en-IE" b="1" dirty="0">
                <a:solidFill>
                  <a:srgbClr val="FF0000"/>
                </a:solidFill>
              </a:rPr>
              <a:t>: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/>
              <a:t>trí</a:t>
            </a:r>
            <a:r>
              <a:rPr lang="en-IE" dirty="0"/>
              <a:t> </a:t>
            </a:r>
            <a:r>
              <a:rPr lang="en-IE" dirty="0" err="1"/>
              <a:t>chúngú</a:t>
            </a:r>
            <a:r>
              <a:rPr lang="en-IE" dirty="0"/>
              <a:t> an </a:t>
            </a:r>
            <a:r>
              <a:rPr lang="en-IE" dirty="0" err="1"/>
              <a:t>chillscanná</a:t>
            </a:r>
            <a:r>
              <a:rPr lang="ga-IE" dirty="0"/>
              <a:t>i</a:t>
            </a:r>
            <a:r>
              <a:rPr lang="en-IE" dirty="0"/>
              <a:t>n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lárlíne</a:t>
            </a:r>
            <a:r>
              <a:rPr lang="en-IE" dirty="0"/>
              <a:t>. </a:t>
            </a:r>
            <a:r>
              <a:rPr lang="en-IE" dirty="0" err="1"/>
              <a:t>Scoilteann</a:t>
            </a:r>
            <a:r>
              <a:rPr lang="en-IE" dirty="0"/>
              <a:t> an chill </a:t>
            </a:r>
            <a:r>
              <a:rPr lang="en-IE" dirty="0" err="1"/>
              <a:t>i</a:t>
            </a:r>
            <a:r>
              <a:rPr lang="ga-IE" dirty="0"/>
              <a:t>na dá </a:t>
            </a:r>
            <a:r>
              <a:rPr lang="en-IE" dirty="0"/>
              <a:t>chill </a:t>
            </a:r>
            <a:r>
              <a:rPr lang="en-IE" dirty="0" err="1"/>
              <a:t>nua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b="1" dirty="0" err="1">
                <a:solidFill>
                  <a:srgbClr val="FF0000"/>
                </a:solidFill>
              </a:rPr>
              <a:t>Cealla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planda</a:t>
            </a:r>
            <a:r>
              <a:rPr lang="ga-IE" b="1" dirty="0">
                <a:solidFill>
                  <a:srgbClr val="FF0000"/>
                </a:solidFill>
              </a:rPr>
              <a:t>: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/>
              <a:t>fásann</a:t>
            </a:r>
            <a:r>
              <a:rPr lang="en-IE" dirty="0"/>
              <a:t> </a:t>
            </a:r>
            <a:r>
              <a:rPr lang="en-IE" dirty="0" err="1"/>
              <a:t>balla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 </a:t>
            </a:r>
            <a:r>
              <a:rPr lang="en-IE" dirty="0" err="1"/>
              <a:t>dtugtar</a:t>
            </a:r>
            <a:r>
              <a:rPr lang="en-IE" dirty="0"/>
              <a:t> an </a:t>
            </a:r>
            <a:r>
              <a:rPr lang="en-IE" dirty="0" err="1"/>
              <a:t>chillphláta</a:t>
            </a:r>
            <a:r>
              <a:rPr lang="ga-IE" dirty="0"/>
              <a:t>. F</a:t>
            </a:r>
            <a:r>
              <a:rPr lang="en-IE" dirty="0" err="1"/>
              <a:t>ásann</a:t>
            </a:r>
            <a:r>
              <a:rPr lang="en-IE" dirty="0"/>
              <a:t> </a:t>
            </a:r>
            <a:r>
              <a:rPr lang="en-IE" dirty="0" err="1"/>
              <a:t>cill</a:t>
            </a:r>
            <a:r>
              <a:rPr lang="en-IE" dirty="0"/>
              <a:t> </a:t>
            </a:r>
            <a:r>
              <a:rPr lang="en-IE" dirty="0" err="1"/>
              <a:t>bhalla</a:t>
            </a:r>
            <a:r>
              <a:rPr lang="en-IE" dirty="0"/>
              <a:t> </a:t>
            </a:r>
            <a:r>
              <a:rPr lang="en-IE" dirty="0" err="1"/>
              <a:t>nua</a:t>
            </a:r>
            <a:r>
              <a:rPr lang="en-IE" dirty="0"/>
              <a:t> </a:t>
            </a:r>
            <a:r>
              <a:rPr lang="en-IE" dirty="0" err="1"/>
              <a:t>ceallalóis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/>
              <a:t>taobh</a:t>
            </a:r>
            <a:r>
              <a:rPr lang="en-IE" dirty="0"/>
              <a:t> den </a:t>
            </a:r>
            <a:r>
              <a:rPr lang="en-IE" dirty="0" err="1"/>
              <a:t>chillphláta</a:t>
            </a:r>
            <a:r>
              <a:rPr lang="ga-IE" dirty="0"/>
              <a:t>.</a:t>
            </a:r>
            <a:endParaRPr lang="en-IE" dirty="0"/>
          </a:p>
          <a:p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>
            <a:off x="4050555" y="1972819"/>
            <a:ext cx="1368152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>
            <a:off x="3979757" y="4205530"/>
            <a:ext cx="1656184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4469280" y="4826029"/>
            <a:ext cx="17949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/>
              <a:t>Cillbhalla</a:t>
            </a:r>
            <a:r>
              <a:rPr lang="en-IE" b="1" dirty="0"/>
              <a:t> </a:t>
            </a:r>
            <a:r>
              <a:rPr lang="en-IE" b="1" dirty="0" err="1"/>
              <a:t>nua</a:t>
            </a:r>
            <a:endParaRPr lang="en-IE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24128" y="5195361"/>
            <a:ext cx="719478" cy="393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itosis. Epithelial cells Onion 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25" y="4596962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92380" y="5069511"/>
            <a:ext cx="7920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/>
              <a:t>Saicín</a:t>
            </a:r>
            <a:endParaRPr lang="en-IE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020272" y="4475281"/>
            <a:ext cx="108012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itosis concept , 3d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41" y="1625106"/>
            <a:ext cx="2876673" cy="21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8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err="1">
                <a:solidFill>
                  <a:srgbClr val="FF0000"/>
                </a:solidFill>
              </a:rPr>
              <a:t>Tábhacht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na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Miotóise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12" y="1484784"/>
            <a:ext cx="896448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err="1">
                <a:solidFill>
                  <a:srgbClr val="FF3399"/>
                </a:solidFill>
              </a:rPr>
              <a:t>Orgánaigh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err="1">
                <a:solidFill>
                  <a:srgbClr val="FF3399"/>
                </a:solidFill>
              </a:rPr>
              <a:t>Aoncheallach</a:t>
            </a:r>
            <a:r>
              <a:rPr lang="ga-IE" b="1" dirty="0">
                <a:solidFill>
                  <a:srgbClr val="FF3399"/>
                </a:solidFill>
              </a:rPr>
              <a:t>a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>
                <a:solidFill>
                  <a:srgbClr val="FF0000"/>
                </a:solidFill>
              </a:rPr>
              <a:t>(A</a:t>
            </a:r>
            <a:r>
              <a:rPr lang="ga-IE" b="1" dirty="0">
                <a:solidFill>
                  <a:srgbClr val="FF0000"/>
                </a:solidFill>
              </a:rPr>
              <a:t>i</a:t>
            </a:r>
            <a:r>
              <a:rPr lang="en-IE" b="1" dirty="0">
                <a:solidFill>
                  <a:srgbClr val="FF0000"/>
                </a:solidFill>
              </a:rPr>
              <a:t>m</a:t>
            </a:r>
            <a:r>
              <a:rPr lang="ga-IE" b="1" dirty="0" err="1">
                <a:solidFill>
                  <a:srgbClr val="FF0000"/>
                </a:solidFill>
              </a:rPr>
              <a:t>éibe</a:t>
            </a:r>
            <a:r>
              <a:rPr lang="en-IE" b="1" dirty="0">
                <a:solidFill>
                  <a:srgbClr val="FF0000"/>
                </a:solidFill>
              </a:rPr>
              <a:t> &amp; </a:t>
            </a:r>
            <a:r>
              <a:rPr lang="en-IE" b="1" dirty="0" err="1">
                <a:solidFill>
                  <a:srgbClr val="FF0000"/>
                </a:solidFill>
              </a:rPr>
              <a:t>Baicté</a:t>
            </a:r>
            <a:r>
              <a:rPr lang="ga-IE" b="1" dirty="0">
                <a:solidFill>
                  <a:srgbClr val="FF0000"/>
                </a:solidFill>
              </a:rPr>
              <a:t>a</a:t>
            </a:r>
            <a:r>
              <a:rPr lang="en-IE" b="1" dirty="0">
                <a:solidFill>
                  <a:srgbClr val="FF0000"/>
                </a:solidFill>
              </a:rPr>
              <a:t>r)</a:t>
            </a:r>
            <a:r>
              <a:rPr lang="en-IE" dirty="0"/>
              <a:t>: </a:t>
            </a:r>
          </a:p>
          <a:p>
            <a:pPr marL="0" indent="0">
              <a:buNone/>
            </a:pPr>
            <a:r>
              <a:rPr lang="en-IE" dirty="0"/>
              <a:t>-d</a:t>
            </a:r>
            <a:r>
              <a:rPr lang="ga-IE" dirty="0"/>
              <a:t>’</a:t>
            </a:r>
            <a:r>
              <a:rPr lang="en-IE" dirty="0" err="1"/>
              <a:t>Atáirgeadh</a:t>
            </a:r>
            <a:endParaRPr lang="en-IE" dirty="0"/>
          </a:p>
          <a:p>
            <a:pPr marL="0" indent="0">
              <a:buNone/>
            </a:pPr>
            <a:r>
              <a:rPr lang="en-IE" b="1" dirty="0" err="1">
                <a:solidFill>
                  <a:srgbClr val="FF3399"/>
                </a:solidFill>
              </a:rPr>
              <a:t>Orgánaigh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err="1">
                <a:solidFill>
                  <a:srgbClr val="FF3399"/>
                </a:solidFill>
              </a:rPr>
              <a:t>Ilcheallach</a:t>
            </a:r>
            <a:r>
              <a:rPr lang="ga-IE" b="1" dirty="0">
                <a:solidFill>
                  <a:srgbClr val="FF3399"/>
                </a:solidFill>
              </a:rPr>
              <a:t>a</a:t>
            </a:r>
            <a:r>
              <a:rPr lang="en-IE" b="1" dirty="0">
                <a:solidFill>
                  <a:srgbClr val="FF3399"/>
                </a:solidFill>
              </a:rPr>
              <a:t> 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0000"/>
                </a:solidFill>
              </a:rPr>
              <a:t>(</a:t>
            </a:r>
            <a:r>
              <a:rPr lang="en-IE" b="1" dirty="0" err="1">
                <a:solidFill>
                  <a:srgbClr val="FF0000"/>
                </a:solidFill>
              </a:rPr>
              <a:t>plandaí</a:t>
            </a:r>
            <a:r>
              <a:rPr lang="en-IE" b="1" dirty="0">
                <a:solidFill>
                  <a:srgbClr val="FF0000"/>
                </a:solidFill>
              </a:rPr>
              <a:t>, </a:t>
            </a:r>
            <a:r>
              <a:rPr lang="en-IE" b="1" dirty="0" err="1">
                <a:solidFill>
                  <a:srgbClr val="FF0000"/>
                </a:solidFill>
              </a:rPr>
              <a:t>ainmh</a:t>
            </a:r>
            <a:r>
              <a:rPr lang="ga-IE" b="1" dirty="0">
                <a:solidFill>
                  <a:srgbClr val="FF0000"/>
                </a:solidFill>
              </a:rPr>
              <a:t>ithe.</a:t>
            </a:r>
            <a:r>
              <a:rPr lang="en-IE" b="1" dirty="0">
                <a:solidFill>
                  <a:srgbClr val="FF0000"/>
                </a:solidFill>
              </a:rPr>
              <a:t>..): 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0000"/>
                </a:solidFill>
              </a:rPr>
              <a:t>- </a:t>
            </a:r>
            <a:r>
              <a:rPr lang="en-IE" dirty="0" err="1"/>
              <a:t>Fás</a:t>
            </a:r>
            <a:r>
              <a:rPr lang="en-IE" dirty="0"/>
              <a:t> &amp; </a:t>
            </a:r>
            <a:r>
              <a:rPr lang="en-IE" dirty="0" err="1"/>
              <a:t>Deisiú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2" descr="Green Bacteria 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60" y="2255131"/>
            <a:ext cx="3965427" cy="29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naryFission -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77919"/>
            <a:ext cx="4286250" cy="25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2736" y="260648"/>
            <a:ext cx="8229600" cy="1002641"/>
          </a:xfrm>
        </p:spPr>
        <p:txBody>
          <a:bodyPr>
            <a:normAutofit/>
          </a:bodyPr>
          <a:lstStyle/>
          <a:p>
            <a:r>
              <a:rPr lang="en-IE" b="1" u="sng" dirty="0" err="1">
                <a:solidFill>
                  <a:srgbClr val="FF0000"/>
                </a:solidFill>
              </a:rPr>
              <a:t>Ailse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5" y="1772816"/>
            <a:ext cx="8515966" cy="4275856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err="1"/>
              <a:t>Rialaíonn</a:t>
            </a:r>
            <a:r>
              <a:rPr lang="en-GB" dirty="0"/>
              <a:t> </a:t>
            </a:r>
            <a:r>
              <a:rPr lang="ga-IE" dirty="0" err="1"/>
              <a:t>cod</a:t>
            </a:r>
            <a:r>
              <a:rPr lang="en-GB" dirty="0" err="1"/>
              <a:t>anna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en-GB" dirty="0" err="1"/>
              <a:t>áirithe</a:t>
            </a:r>
            <a:r>
              <a:rPr lang="en-GB" dirty="0"/>
              <a:t> de DNA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cille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en-GB" dirty="0" err="1"/>
              <a:t>próiseas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cilldeighilte</a:t>
            </a:r>
            <a:r>
              <a:rPr lang="en-GB" dirty="0"/>
              <a:t>-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ga-IE" dirty="0"/>
              <a:t>h</a:t>
            </a:r>
            <a:r>
              <a:rPr lang="en-GB" dirty="0" err="1"/>
              <a:t>Onca</a:t>
            </a:r>
            <a:r>
              <a:rPr lang="ga-IE" dirty="0"/>
              <a:t>i</a:t>
            </a:r>
            <a:r>
              <a:rPr lang="en-GB" dirty="0" err="1"/>
              <a:t>géinte</a:t>
            </a:r>
            <a:r>
              <a:rPr lang="en-GB" dirty="0"/>
              <a:t>.  </a:t>
            </a:r>
            <a:endParaRPr lang="en-IE" dirty="0"/>
          </a:p>
          <a:p>
            <a:pPr lvl="0"/>
            <a:r>
              <a:rPr lang="en-GB" dirty="0" err="1"/>
              <a:t>Uaireanta</a:t>
            </a:r>
            <a:r>
              <a:rPr lang="en-GB" dirty="0"/>
              <a:t> </a:t>
            </a:r>
            <a:r>
              <a:rPr lang="en-GB" dirty="0" err="1"/>
              <a:t>tarlaíonn</a:t>
            </a:r>
            <a:r>
              <a:rPr lang="en-GB" dirty="0"/>
              <a:t> </a:t>
            </a:r>
            <a:r>
              <a:rPr lang="en-GB" dirty="0" err="1">
                <a:solidFill>
                  <a:srgbClr val="FF3399"/>
                </a:solidFill>
              </a:rPr>
              <a:t>sóchán</a:t>
            </a:r>
            <a:r>
              <a:rPr lang="en-GB" dirty="0"/>
              <a:t> (mutation) do DNA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ga-IE" dirty="0"/>
              <a:t>n-</a:t>
            </a:r>
            <a:r>
              <a:rPr lang="en-GB" dirty="0" err="1"/>
              <a:t>onca</a:t>
            </a:r>
            <a:r>
              <a:rPr lang="ga-IE" dirty="0"/>
              <a:t>i</a:t>
            </a:r>
            <a:r>
              <a:rPr lang="en-GB" dirty="0" err="1"/>
              <a:t>géinte</a:t>
            </a:r>
            <a:r>
              <a:rPr lang="en-GB" dirty="0"/>
              <a:t>.  </a:t>
            </a:r>
            <a:endParaRPr lang="en-IE" dirty="0"/>
          </a:p>
          <a:p>
            <a:pPr marL="0" lvl="0" indent="0">
              <a:buNone/>
            </a:pPr>
            <a:r>
              <a:rPr lang="en-GB" b="1" dirty="0" err="1">
                <a:solidFill>
                  <a:srgbClr val="FF3399"/>
                </a:solidFill>
              </a:rPr>
              <a:t>Ailse</a:t>
            </a:r>
            <a:r>
              <a:rPr lang="ga-IE" b="1" dirty="0">
                <a:solidFill>
                  <a:srgbClr val="FF3399"/>
                </a:solidFill>
              </a:rPr>
              <a:t> </a:t>
            </a:r>
            <a:r>
              <a:rPr lang="en-GB" b="1" dirty="0">
                <a:solidFill>
                  <a:srgbClr val="FF3399"/>
                </a:solidFill>
              </a:rPr>
              <a:t>= </a:t>
            </a:r>
            <a:r>
              <a:rPr lang="en-GB" b="1" dirty="0" err="1">
                <a:solidFill>
                  <a:srgbClr val="FF3399"/>
                </a:solidFill>
              </a:rPr>
              <a:t>Grúpa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neamhord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ina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ga-IE" b="1" dirty="0">
                <a:solidFill>
                  <a:srgbClr val="FF3399"/>
                </a:solidFill>
              </a:rPr>
              <a:t>dtarlaíonn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fás</a:t>
            </a:r>
            <a:r>
              <a:rPr lang="en-GB" b="1" dirty="0">
                <a:solidFill>
                  <a:srgbClr val="FF3399"/>
                </a:solidFill>
              </a:rPr>
              <a:t> &amp; </a:t>
            </a:r>
            <a:r>
              <a:rPr lang="en-GB" b="1" dirty="0" err="1">
                <a:solidFill>
                  <a:srgbClr val="FF3399"/>
                </a:solidFill>
              </a:rPr>
              <a:t>chilldeighilt</a:t>
            </a:r>
            <a:r>
              <a:rPr lang="en-GB" b="1" dirty="0">
                <a:solidFill>
                  <a:srgbClr val="FF3399"/>
                </a:solidFill>
              </a:rPr>
              <a:t> (</a:t>
            </a:r>
            <a:r>
              <a:rPr lang="en-GB" b="1" dirty="0" err="1">
                <a:solidFill>
                  <a:srgbClr val="FF3399"/>
                </a:solidFill>
              </a:rPr>
              <a:t>miotóis</a:t>
            </a:r>
            <a:r>
              <a:rPr lang="en-GB" b="1" dirty="0">
                <a:solidFill>
                  <a:srgbClr val="FF3399"/>
                </a:solidFill>
              </a:rPr>
              <a:t>) </a:t>
            </a:r>
            <a:r>
              <a:rPr lang="en-GB" b="1" dirty="0" err="1">
                <a:solidFill>
                  <a:srgbClr val="FF3399"/>
                </a:solidFill>
              </a:rPr>
              <a:t>na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gceall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gan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srian</a:t>
            </a:r>
            <a:r>
              <a:rPr lang="en-GB" b="1" dirty="0">
                <a:solidFill>
                  <a:srgbClr val="FF3399"/>
                </a:solidFill>
              </a:rPr>
              <a:t>.  </a:t>
            </a:r>
            <a:endParaRPr lang="en-IE" b="1" dirty="0">
              <a:solidFill>
                <a:srgbClr val="FF3399"/>
              </a:solidFill>
            </a:endParaRPr>
          </a:p>
          <a:p>
            <a:pPr lvl="0"/>
            <a:r>
              <a:rPr lang="ga-IE" dirty="0"/>
              <a:t>Fásann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meall</a:t>
            </a:r>
            <a:r>
              <a:rPr lang="en-GB" b="1" dirty="0">
                <a:solidFill>
                  <a:srgbClr val="FF0000"/>
                </a:solidFill>
              </a:rPr>
              <a:t> (tumour), </a:t>
            </a:r>
            <a:r>
              <a:rPr lang="en-GB" dirty="0" err="1"/>
              <a:t>grúpa</a:t>
            </a:r>
            <a:r>
              <a:rPr lang="en-GB" dirty="0"/>
              <a:t> </a:t>
            </a:r>
            <a:r>
              <a:rPr lang="en-GB" dirty="0" err="1"/>
              <a:t>mór</a:t>
            </a:r>
            <a:r>
              <a:rPr lang="en-GB" dirty="0"/>
              <a:t> </a:t>
            </a:r>
            <a:r>
              <a:rPr lang="en-GB" dirty="0" err="1"/>
              <a:t>ceall</a:t>
            </a:r>
            <a:r>
              <a:rPr lang="en-GB" dirty="0"/>
              <a:t>.  </a:t>
            </a:r>
            <a:endParaRPr lang="en-IE" dirty="0"/>
          </a:p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3d dna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78" y="473053"/>
            <a:ext cx="2899972" cy="21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0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252520" cy="4597971"/>
          </a:xfrm>
        </p:spPr>
        <p:txBody>
          <a:bodyPr/>
          <a:lstStyle/>
          <a:p>
            <a:pPr lvl="0"/>
            <a:r>
              <a:rPr lang="en-GB" dirty="0" err="1"/>
              <a:t>Tarlaíonn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sócháin</a:t>
            </a:r>
            <a:r>
              <a:rPr lang="en-GB" dirty="0"/>
              <a:t> is </a:t>
            </a:r>
            <a:r>
              <a:rPr lang="en-GB" dirty="0" err="1"/>
              <a:t>cúis</a:t>
            </a:r>
            <a:r>
              <a:rPr lang="en-GB" dirty="0"/>
              <a:t> leis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hathruithe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DNA </a:t>
            </a:r>
            <a:r>
              <a:rPr lang="en-GB" dirty="0" err="1"/>
              <a:t>na</a:t>
            </a:r>
            <a:r>
              <a:rPr lang="en-GB" dirty="0"/>
              <a:t> n-</a:t>
            </a:r>
            <a:r>
              <a:rPr lang="en-GB" dirty="0" err="1"/>
              <a:t>oncagéinte</a:t>
            </a:r>
            <a:r>
              <a:rPr lang="en-GB" dirty="0"/>
              <a:t> de </a:t>
            </a:r>
            <a:r>
              <a:rPr lang="en-GB" dirty="0" err="1"/>
              <a:t>bharr</a:t>
            </a:r>
            <a:r>
              <a:rPr lang="en-GB" dirty="0"/>
              <a:t> </a:t>
            </a:r>
            <a:r>
              <a:rPr lang="en-GB" dirty="0" err="1"/>
              <a:t>cúiseanna</a:t>
            </a:r>
            <a:r>
              <a:rPr lang="en-GB" dirty="0"/>
              <a:t> </a:t>
            </a:r>
            <a:r>
              <a:rPr lang="en-GB" dirty="0" err="1"/>
              <a:t>éagsúla</a:t>
            </a:r>
            <a:r>
              <a:rPr lang="en-GB" dirty="0"/>
              <a:t>.  </a:t>
            </a:r>
            <a:endParaRPr lang="en-IE" dirty="0"/>
          </a:p>
          <a:p>
            <a:pPr lvl="0"/>
            <a:r>
              <a:rPr lang="en-GB" dirty="0"/>
              <a:t>I </a:t>
            </a:r>
            <a:r>
              <a:rPr lang="en-GB" dirty="0" err="1"/>
              <a:t>measc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gcúiseanna</a:t>
            </a:r>
            <a:r>
              <a:rPr lang="en-GB" dirty="0"/>
              <a:t>: </a:t>
            </a:r>
            <a:r>
              <a:rPr lang="en-GB" b="1" dirty="0" err="1">
                <a:solidFill>
                  <a:srgbClr val="FF3399"/>
                </a:solidFill>
              </a:rPr>
              <a:t>toitíní</a:t>
            </a:r>
            <a:r>
              <a:rPr lang="en-GB" b="1" dirty="0">
                <a:solidFill>
                  <a:srgbClr val="FF3399"/>
                </a:solidFill>
              </a:rPr>
              <a:t>, </a:t>
            </a:r>
            <a:r>
              <a:rPr lang="en-GB" b="1" dirty="0" err="1">
                <a:solidFill>
                  <a:srgbClr val="FF3399"/>
                </a:solidFill>
              </a:rPr>
              <a:t>gathanna</a:t>
            </a:r>
            <a:r>
              <a:rPr lang="en-GB" b="1" dirty="0">
                <a:solidFill>
                  <a:srgbClr val="FF3399"/>
                </a:solidFill>
              </a:rPr>
              <a:t> UV, </a:t>
            </a:r>
            <a:r>
              <a:rPr lang="en-GB" b="1" dirty="0" err="1">
                <a:solidFill>
                  <a:srgbClr val="FF3399"/>
                </a:solidFill>
              </a:rPr>
              <a:t>Víris</a:t>
            </a:r>
            <a:r>
              <a:rPr lang="en-GB" b="1" dirty="0">
                <a:solidFill>
                  <a:srgbClr val="FF3399"/>
                </a:solidFill>
              </a:rPr>
              <a:t>…</a:t>
            </a:r>
            <a:endParaRPr lang="en-IE" b="1" dirty="0">
              <a:solidFill>
                <a:srgbClr val="FF3399"/>
              </a:solidFill>
            </a:endParaRPr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 descr="Chest x-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19673"/>
            <a:ext cx="2117387" cy="26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lmonary Disease On Patient Lungs X-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293792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8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 err="1">
                <a:solidFill>
                  <a:srgbClr val="FF0000"/>
                </a:solidFill>
              </a:rPr>
              <a:t>Carca</a:t>
            </a:r>
            <a:r>
              <a:rPr lang="ga-IE" b="1" u="sng" dirty="0" err="1">
                <a:solidFill>
                  <a:srgbClr val="FF0000"/>
                </a:solidFill>
              </a:rPr>
              <a:t>nai</a:t>
            </a:r>
            <a:r>
              <a:rPr lang="en-GB" b="1" u="sng" dirty="0">
                <a:solidFill>
                  <a:srgbClr val="FF0000"/>
                </a:solidFill>
              </a:rPr>
              <a:t>gin: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7128792" cy="521744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err="1">
                <a:solidFill>
                  <a:srgbClr val="FF3399"/>
                </a:solidFill>
              </a:rPr>
              <a:t>Ceimiceáin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áirithe</a:t>
            </a:r>
            <a:r>
              <a:rPr lang="en-GB" b="1" dirty="0">
                <a:solidFill>
                  <a:srgbClr val="FF3399"/>
                </a:solidFill>
              </a:rPr>
              <a:t>:</a:t>
            </a:r>
            <a:r>
              <a:rPr lang="en-GB" dirty="0">
                <a:solidFill>
                  <a:srgbClr val="FF3399"/>
                </a:solidFill>
              </a:rPr>
              <a:t>  </a:t>
            </a:r>
            <a:r>
              <a:rPr lang="en-GB" dirty="0" err="1"/>
              <a:t>Bíonn</a:t>
            </a:r>
            <a:r>
              <a:rPr lang="en-GB" dirty="0"/>
              <a:t> a </a:t>
            </a:r>
            <a:r>
              <a:rPr lang="en-GB" dirty="0" err="1"/>
              <a:t>lán</a:t>
            </a:r>
            <a:r>
              <a:rPr lang="en-GB" dirty="0"/>
              <a:t> de </a:t>
            </a:r>
            <a:r>
              <a:rPr lang="en-GB" dirty="0" err="1"/>
              <a:t>na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ceimiceáin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le </a:t>
            </a:r>
            <a:r>
              <a:rPr lang="en-GB" dirty="0" err="1"/>
              <a:t>fáil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ngal</a:t>
            </a:r>
            <a:r>
              <a:rPr lang="en-GB" dirty="0"/>
              <a:t> </a:t>
            </a:r>
            <a:r>
              <a:rPr lang="en-GB" dirty="0" err="1"/>
              <a:t>tobac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is </a:t>
            </a:r>
            <a:r>
              <a:rPr lang="en-GB" dirty="0" err="1"/>
              <a:t>iad</a:t>
            </a:r>
            <a:r>
              <a:rPr lang="en-GB" dirty="0"/>
              <a:t> is </a:t>
            </a:r>
            <a:r>
              <a:rPr lang="en-GB" dirty="0" err="1"/>
              <a:t>cúis</a:t>
            </a:r>
            <a:r>
              <a:rPr lang="en-GB" dirty="0"/>
              <a:t> le 90% de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hailsí</a:t>
            </a:r>
            <a:r>
              <a:rPr lang="en-GB" dirty="0"/>
              <a:t> </a:t>
            </a:r>
            <a:r>
              <a:rPr lang="en-GB" dirty="0" err="1"/>
              <a:t>scámhóg</a:t>
            </a:r>
            <a:r>
              <a:rPr lang="en-GB" dirty="0"/>
              <a:t>.</a:t>
            </a:r>
            <a:endParaRPr lang="en-IE" dirty="0"/>
          </a:p>
          <a:p>
            <a:pPr marL="0" indent="0">
              <a:buNone/>
            </a:pPr>
            <a:endParaRPr lang="en-GB" dirty="0"/>
          </a:p>
          <a:p>
            <a:r>
              <a:rPr lang="en-IE" b="1" dirty="0">
                <a:solidFill>
                  <a:srgbClr val="FF3399"/>
                </a:solidFill>
              </a:rPr>
              <a:t>R</a:t>
            </a:r>
            <a:r>
              <a:rPr lang="en-GB" b="1" dirty="0" err="1">
                <a:solidFill>
                  <a:srgbClr val="FF3399"/>
                </a:solidFill>
              </a:rPr>
              <a:t>adaíochtaí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áirithe</a:t>
            </a:r>
            <a:r>
              <a:rPr lang="en-GB" b="1" dirty="0"/>
              <a:t>: </a:t>
            </a:r>
            <a:r>
              <a:rPr lang="en-GB" dirty="0" err="1"/>
              <a:t>gathanna</a:t>
            </a:r>
            <a:r>
              <a:rPr lang="en-GB" dirty="0"/>
              <a:t> UV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gréine</a:t>
            </a:r>
            <a:r>
              <a:rPr lang="en-GB" dirty="0"/>
              <a:t>, X-</a:t>
            </a:r>
            <a:r>
              <a:rPr lang="ga-IE" dirty="0"/>
              <a:t>X-</a:t>
            </a:r>
            <a:r>
              <a:rPr lang="en-GB" dirty="0" err="1"/>
              <a:t>ghathanna</a:t>
            </a:r>
            <a:r>
              <a:rPr lang="en-GB" dirty="0"/>
              <a:t> &amp; </a:t>
            </a:r>
            <a:r>
              <a:rPr lang="en-GB" dirty="0" err="1"/>
              <a:t>gathanna</a:t>
            </a:r>
            <a:r>
              <a:rPr lang="en-GB" dirty="0"/>
              <a:t> </a:t>
            </a:r>
            <a:r>
              <a:rPr lang="en-GB" dirty="0" err="1"/>
              <a:t>radaighníomhacha</a:t>
            </a:r>
            <a:r>
              <a:rPr lang="en-GB" dirty="0"/>
              <a:t> α, β </a:t>
            </a:r>
            <a:r>
              <a:rPr lang="en-GB" dirty="0" err="1"/>
              <a:t>agus</a:t>
            </a:r>
            <a:r>
              <a:rPr lang="en-GB" dirty="0"/>
              <a:t> γ.  (</a:t>
            </a:r>
            <a:r>
              <a:rPr lang="en-GB" dirty="0" err="1"/>
              <a:t>cúis</a:t>
            </a:r>
            <a:r>
              <a:rPr lang="en-GB" dirty="0"/>
              <a:t> le </a:t>
            </a:r>
            <a:r>
              <a:rPr lang="en-GB" dirty="0" err="1"/>
              <a:t>sócháin</a:t>
            </a:r>
            <a:r>
              <a:rPr lang="en-GB" dirty="0"/>
              <a:t> in </a:t>
            </a:r>
            <a:r>
              <a:rPr lang="en-GB" dirty="0" err="1"/>
              <a:t>oncagéinte</a:t>
            </a:r>
            <a:r>
              <a:rPr lang="en-GB" dirty="0"/>
              <a:t> an DNA)</a:t>
            </a:r>
            <a:endParaRPr lang="en-IE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IE" dirty="0"/>
          </a:p>
          <a:p>
            <a:r>
              <a:rPr lang="en-GB" b="1" dirty="0" err="1">
                <a:solidFill>
                  <a:srgbClr val="FF3399"/>
                </a:solidFill>
              </a:rPr>
              <a:t>Víris</a:t>
            </a:r>
            <a:r>
              <a:rPr lang="en-GB" dirty="0">
                <a:solidFill>
                  <a:srgbClr val="FF3399"/>
                </a:solidFill>
              </a:rPr>
              <a:t>:  </a:t>
            </a:r>
            <a:r>
              <a:rPr lang="en-GB" dirty="0" err="1"/>
              <a:t>Nuair</a:t>
            </a:r>
            <a:r>
              <a:rPr lang="en-GB" dirty="0"/>
              <a:t> a </a:t>
            </a:r>
            <a:r>
              <a:rPr lang="en-GB" dirty="0" err="1"/>
              <a:t>théann</a:t>
            </a:r>
            <a:r>
              <a:rPr lang="en-GB" dirty="0"/>
              <a:t> </a:t>
            </a:r>
            <a:r>
              <a:rPr lang="en-GB" dirty="0" err="1"/>
              <a:t>víris</a:t>
            </a:r>
            <a:r>
              <a:rPr lang="en-GB" dirty="0"/>
              <a:t> </a:t>
            </a:r>
            <a:r>
              <a:rPr lang="en-GB" dirty="0" err="1"/>
              <a:t>isteach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chorp</a:t>
            </a:r>
            <a:r>
              <a:rPr lang="en-GB" dirty="0"/>
              <a:t>, </a:t>
            </a:r>
            <a:r>
              <a:rPr lang="en-GB" dirty="0" err="1"/>
              <a:t>téann</a:t>
            </a:r>
            <a:r>
              <a:rPr lang="en-GB" dirty="0"/>
              <a:t> </a:t>
            </a:r>
            <a:r>
              <a:rPr lang="en-GB" dirty="0" err="1"/>
              <a:t>siad</a:t>
            </a:r>
            <a:r>
              <a:rPr lang="en-GB" dirty="0"/>
              <a:t> </a:t>
            </a:r>
            <a:r>
              <a:rPr lang="en-GB" dirty="0" err="1"/>
              <a:t>isteach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núicléas</a:t>
            </a:r>
            <a:r>
              <a:rPr lang="en-GB" dirty="0"/>
              <a:t> &amp; </a:t>
            </a:r>
            <a:r>
              <a:rPr lang="en-GB" dirty="0" err="1"/>
              <a:t>úsáideann</a:t>
            </a:r>
            <a:r>
              <a:rPr lang="en-GB" dirty="0"/>
              <a:t> </a:t>
            </a:r>
            <a:r>
              <a:rPr lang="en-GB" dirty="0" err="1"/>
              <a:t>siad</a:t>
            </a:r>
            <a:r>
              <a:rPr lang="en-GB" dirty="0"/>
              <a:t> DNA an </a:t>
            </a:r>
            <a:r>
              <a:rPr lang="en-GB" dirty="0" err="1"/>
              <a:t>óstaigh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cóipeanna</a:t>
            </a:r>
            <a:r>
              <a:rPr lang="en-GB" dirty="0"/>
              <a:t> </a:t>
            </a:r>
            <a:r>
              <a:rPr lang="en-GB" dirty="0" err="1"/>
              <a:t>nua</a:t>
            </a:r>
            <a:r>
              <a:rPr lang="en-GB" dirty="0"/>
              <a:t> </a:t>
            </a:r>
            <a:r>
              <a:rPr lang="en-GB" dirty="0" err="1"/>
              <a:t>dá</a:t>
            </a:r>
            <a:r>
              <a:rPr lang="en-GB" dirty="0"/>
              <a:t> DNA </a:t>
            </a:r>
            <a:r>
              <a:rPr lang="en-GB" dirty="0" err="1"/>
              <a:t>féin</a:t>
            </a:r>
            <a:r>
              <a:rPr lang="en-GB" dirty="0"/>
              <a:t> a </a:t>
            </a:r>
            <a:r>
              <a:rPr lang="en-GB" dirty="0" err="1"/>
              <a:t>chruthú</a:t>
            </a:r>
            <a:r>
              <a:rPr lang="en-GB" dirty="0"/>
              <a:t>.  </a:t>
            </a:r>
            <a:r>
              <a:rPr lang="en-GB" dirty="0" err="1"/>
              <a:t>Uaireanta</a:t>
            </a:r>
            <a:r>
              <a:rPr lang="en-GB" dirty="0"/>
              <a:t> </a:t>
            </a:r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dirty="0" err="1"/>
              <a:t>athruithe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DNA </a:t>
            </a:r>
            <a:r>
              <a:rPr lang="en-GB" dirty="0" err="1"/>
              <a:t>na</a:t>
            </a:r>
            <a:r>
              <a:rPr lang="en-GB" dirty="0"/>
              <a:t> n-</a:t>
            </a:r>
            <a:r>
              <a:rPr lang="en-GB" dirty="0" err="1"/>
              <a:t>oncaigéinte</a:t>
            </a:r>
            <a:r>
              <a:rPr lang="en-GB" dirty="0"/>
              <a:t> .</a:t>
            </a:r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845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4058"/>
            <a:ext cx="8229600" cy="836712"/>
          </a:xfrm>
        </p:spPr>
        <p:txBody>
          <a:bodyPr>
            <a:normAutofit/>
          </a:bodyPr>
          <a:lstStyle/>
          <a:p>
            <a:r>
              <a:rPr lang="en-GB" b="1" u="sng" dirty="0" err="1">
                <a:solidFill>
                  <a:srgbClr val="FF0000"/>
                </a:solidFill>
              </a:rPr>
              <a:t>Méóis</a:t>
            </a:r>
            <a:r>
              <a:rPr lang="en-GB" b="1" u="sng" dirty="0">
                <a:solidFill>
                  <a:srgbClr val="FF0000"/>
                </a:solidFill>
              </a:rPr>
              <a:t>:</a:t>
            </a: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6612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Suíomh</a:t>
            </a:r>
            <a:r>
              <a:rPr lang="en-GB" b="1" dirty="0">
                <a:solidFill>
                  <a:srgbClr val="FF0000"/>
                </a:solidFill>
              </a:rPr>
              <a:t>: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horgáin</a:t>
            </a:r>
            <a:r>
              <a:rPr lang="en-GB" dirty="0"/>
              <a:t> </a:t>
            </a:r>
            <a:r>
              <a:rPr lang="en-GB" dirty="0" err="1"/>
              <a:t>ghnéis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Táirge</a:t>
            </a:r>
            <a:r>
              <a:rPr lang="en-GB" b="1" dirty="0">
                <a:solidFill>
                  <a:srgbClr val="FF0000"/>
                </a:solidFill>
              </a:rPr>
              <a:t>: </a:t>
            </a:r>
            <a:r>
              <a:rPr lang="en-GB" dirty="0" err="1">
                <a:solidFill>
                  <a:srgbClr val="0070C0"/>
                </a:solidFill>
              </a:rPr>
              <a:t>Gaiméití</a:t>
            </a:r>
            <a:r>
              <a:rPr lang="en-GB" dirty="0">
                <a:solidFill>
                  <a:srgbClr val="0070C0"/>
                </a:solidFill>
              </a:rPr>
              <a:t> a</a:t>
            </a:r>
            <a:r>
              <a:rPr lang="en-GB" dirty="0"/>
              <a:t> </a:t>
            </a:r>
            <a:r>
              <a:rPr lang="en-GB" dirty="0" err="1"/>
              <a:t>chur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fáil</a:t>
            </a:r>
            <a:r>
              <a:rPr lang="en-GB" dirty="0"/>
              <a:t>.  </a:t>
            </a:r>
            <a:endParaRPr lang="en-IE" dirty="0"/>
          </a:p>
          <a:p>
            <a:pPr marL="0" indent="0">
              <a:buNone/>
            </a:pPr>
            <a:r>
              <a:rPr lang="en-GB" u="sng" dirty="0">
                <a:solidFill>
                  <a:srgbClr val="0070C0"/>
                </a:solidFill>
              </a:rPr>
              <a:t>= 4 </a:t>
            </a:r>
            <a:r>
              <a:rPr lang="en-GB" u="sng" dirty="0" err="1">
                <a:solidFill>
                  <a:srgbClr val="0070C0"/>
                </a:solidFill>
              </a:rPr>
              <a:t>speirm</a:t>
            </a:r>
            <a:r>
              <a:rPr lang="en-GB" u="sng" dirty="0">
                <a:solidFill>
                  <a:srgbClr val="0070C0"/>
                </a:solidFill>
              </a:rPr>
              <a:t> &amp; 4 </a:t>
            </a:r>
            <a:r>
              <a:rPr lang="en-GB" u="sng" dirty="0" err="1">
                <a:solidFill>
                  <a:srgbClr val="0070C0"/>
                </a:solidFill>
              </a:rPr>
              <a:t>ubh</a:t>
            </a:r>
            <a:r>
              <a:rPr lang="en-GB" u="sng" dirty="0">
                <a:solidFill>
                  <a:srgbClr val="0070C0"/>
                </a:solidFill>
              </a:rPr>
              <a:t> </a:t>
            </a:r>
            <a:r>
              <a:rPr lang="en-GB" u="sng" dirty="0"/>
              <a:t>a </a:t>
            </a:r>
            <a:r>
              <a:rPr lang="en-GB" u="sng" dirty="0" err="1"/>
              <a:t>chur</a:t>
            </a:r>
            <a:r>
              <a:rPr lang="en-GB" u="sng" dirty="0"/>
              <a:t> </a:t>
            </a:r>
            <a:r>
              <a:rPr lang="en-GB" u="sng" dirty="0" err="1"/>
              <a:t>ar</a:t>
            </a:r>
            <a:r>
              <a:rPr lang="en-GB" u="sng" dirty="0"/>
              <a:t> </a:t>
            </a:r>
            <a:r>
              <a:rPr lang="en-GB" u="sng" dirty="0" err="1"/>
              <a:t>fáil</a:t>
            </a:r>
            <a:r>
              <a:rPr lang="en-GB" u="sng" dirty="0"/>
              <a:t>.  </a:t>
            </a:r>
            <a:endParaRPr lang="en-IE" u="sng" dirty="0"/>
          </a:p>
          <a:p>
            <a:pPr lvl="0"/>
            <a:r>
              <a:rPr lang="en-GB" dirty="0" err="1"/>
              <a:t>Cuireann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cill</a:t>
            </a:r>
            <a:r>
              <a:rPr lang="en-GB" dirty="0"/>
              <a:t> </a:t>
            </a:r>
            <a:r>
              <a:rPr lang="en-GB" b="1" dirty="0" err="1"/>
              <a:t>dioplóideach</a:t>
            </a:r>
            <a:r>
              <a:rPr lang="en-GB" b="1" dirty="0"/>
              <a:t> </a:t>
            </a:r>
          </a:p>
          <a:p>
            <a:pPr marL="0" lvl="0" indent="0">
              <a:buNone/>
            </a:pPr>
            <a:r>
              <a:rPr lang="en-GB" b="1" dirty="0"/>
              <a:t>(2n) </a:t>
            </a:r>
            <a:r>
              <a:rPr lang="en-GB" b="1" dirty="0" err="1">
                <a:solidFill>
                  <a:srgbClr val="00B050"/>
                </a:solidFill>
              </a:rPr>
              <a:t>ceithre</a:t>
            </a:r>
            <a:r>
              <a:rPr lang="en-GB" dirty="0"/>
              <a:t> chill </a:t>
            </a:r>
            <a:r>
              <a:rPr lang="en-GB" dirty="0" err="1"/>
              <a:t>haplóideacha</a:t>
            </a:r>
            <a:r>
              <a:rPr lang="en-GB" dirty="0"/>
              <a:t> </a:t>
            </a:r>
            <a:r>
              <a:rPr lang="en-GB" b="1" dirty="0">
                <a:solidFill>
                  <a:srgbClr val="00B050"/>
                </a:solidFill>
              </a:rPr>
              <a:t>(n)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fáil</a:t>
            </a:r>
            <a:r>
              <a:rPr lang="en-GB" dirty="0"/>
              <a:t>.</a:t>
            </a:r>
            <a:r>
              <a:rPr lang="en-IE" dirty="0"/>
              <a:t> </a:t>
            </a:r>
            <a:r>
              <a:rPr lang="en-GB" dirty="0" err="1"/>
              <a:t>Cuirtear</a:t>
            </a:r>
            <a:r>
              <a:rPr lang="en-GB" dirty="0"/>
              <a:t> </a:t>
            </a:r>
            <a:r>
              <a:rPr lang="en-GB" dirty="0" err="1"/>
              <a:t>ceann</a:t>
            </a:r>
            <a:r>
              <a:rPr lang="en-GB" dirty="0"/>
              <a:t> de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péire</a:t>
            </a:r>
            <a:r>
              <a:rPr lang="en-GB" dirty="0"/>
              <a:t> </a:t>
            </a:r>
            <a:r>
              <a:rPr lang="en-GB" dirty="0" err="1"/>
              <a:t>crómasóm</a:t>
            </a:r>
            <a:r>
              <a:rPr lang="en-GB" dirty="0"/>
              <a:t> </a:t>
            </a:r>
            <a:r>
              <a:rPr lang="en-GB" dirty="0" err="1"/>
              <a:t>isteach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ghnéaschill</a:t>
            </a:r>
            <a:r>
              <a:rPr lang="en-GB" dirty="0"/>
              <a:t>.  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ga-IE" b="1" dirty="0">
                <a:solidFill>
                  <a:srgbClr val="FF0000"/>
                </a:solidFill>
              </a:rPr>
              <a:t>á</a:t>
            </a:r>
            <a:r>
              <a:rPr lang="en-GB" b="1" dirty="0" err="1">
                <a:solidFill>
                  <a:srgbClr val="FF0000"/>
                </a:solidFill>
              </a:rPr>
              <a:t>bhacht</a:t>
            </a:r>
            <a:r>
              <a:rPr lang="en-GB" b="1" dirty="0">
                <a:solidFill>
                  <a:srgbClr val="FF0000"/>
                </a:solidFill>
              </a:rPr>
              <a:t>: </a:t>
            </a:r>
            <a:r>
              <a:rPr lang="en-GB" b="1" dirty="0" err="1">
                <a:solidFill>
                  <a:srgbClr val="FF3399"/>
                </a:solidFill>
              </a:rPr>
              <a:t>Meascáin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éagsúla</a:t>
            </a:r>
            <a:r>
              <a:rPr lang="en-GB" b="1" dirty="0">
                <a:solidFill>
                  <a:srgbClr val="FF3399"/>
                </a:solidFill>
              </a:rPr>
              <a:t> de </a:t>
            </a:r>
            <a:r>
              <a:rPr lang="en-GB" b="1" dirty="0" err="1">
                <a:solidFill>
                  <a:srgbClr val="FF3399"/>
                </a:solidFill>
              </a:rPr>
              <a:t>chrómasóim</a:t>
            </a:r>
            <a:r>
              <a:rPr lang="en-GB" b="1" dirty="0">
                <a:solidFill>
                  <a:srgbClr val="FF3399"/>
                </a:solidFill>
              </a:rPr>
              <a:t> a </a:t>
            </a:r>
            <a:r>
              <a:rPr lang="en-GB" b="1" dirty="0" err="1">
                <a:solidFill>
                  <a:srgbClr val="FF3399"/>
                </a:solidFill>
              </a:rPr>
              <a:t>bheith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i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ngach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ubh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nó</a:t>
            </a:r>
            <a:r>
              <a:rPr lang="en-GB" b="1" dirty="0">
                <a:solidFill>
                  <a:srgbClr val="FF3399"/>
                </a:solidFill>
              </a:rPr>
              <a:t> </a:t>
            </a:r>
            <a:r>
              <a:rPr lang="en-GB" b="1" dirty="0" err="1">
                <a:solidFill>
                  <a:srgbClr val="FF3399"/>
                </a:solidFill>
              </a:rPr>
              <a:t>speirm</a:t>
            </a:r>
            <a:r>
              <a:rPr lang="en-GB" b="1" dirty="0">
                <a:solidFill>
                  <a:srgbClr val="FF3399"/>
                </a:solidFill>
              </a:rPr>
              <a:t>. </a:t>
            </a:r>
            <a:endParaRPr lang="en-IE" b="1" dirty="0">
              <a:solidFill>
                <a:srgbClr val="FF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 descr="http://thumb101.shutterstock.com/display_pic_with_logo/244768/107637887/stock-vector-mitosis-versus-meiosis-1076378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8" t="11980" b="4377"/>
          <a:stretch/>
        </p:blipFill>
        <p:spPr bwMode="auto">
          <a:xfrm>
            <a:off x="6310131" y="282959"/>
            <a:ext cx="2390105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9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6672"/>
            <a:ext cx="4824536" cy="6552728"/>
          </a:xfrm>
        </p:spPr>
        <p:txBody>
          <a:bodyPr>
            <a:normAutofit/>
          </a:bodyPr>
          <a:lstStyle/>
          <a:p>
            <a:pPr lvl="0"/>
            <a:r>
              <a:rPr lang="en-GB" dirty="0" err="1"/>
              <a:t>Nuair</a:t>
            </a:r>
            <a:r>
              <a:rPr lang="en-GB" dirty="0"/>
              <a:t> a </a:t>
            </a:r>
            <a:r>
              <a:rPr lang="en-GB" dirty="0" err="1"/>
              <a:t>tharlaíonn</a:t>
            </a:r>
            <a:r>
              <a:rPr lang="en-GB" dirty="0"/>
              <a:t> </a:t>
            </a:r>
            <a:r>
              <a:rPr lang="en-GB" dirty="0" err="1"/>
              <a:t>toirchiú</a:t>
            </a:r>
            <a:r>
              <a:rPr lang="en-GB" dirty="0"/>
              <a:t>, </a:t>
            </a:r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dirty="0" err="1"/>
              <a:t>siogót</a:t>
            </a:r>
            <a:r>
              <a:rPr lang="en-GB" dirty="0"/>
              <a:t>. </a:t>
            </a:r>
            <a:endParaRPr lang="en-IE" dirty="0"/>
          </a:p>
          <a:p>
            <a:pPr lvl="0"/>
            <a:r>
              <a:rPr lang="en-GB" b="1" u="sng" dirty="0" err="1">
                <a:solidFill>
                  <a:srgbClr val="00B050"/>
                </a:solidFill>
              </a:rPr>
              <a:t>Bíonn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éagsúlacht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mhór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idir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na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géinte</a:t>
            </a:r>
            <a:r>
              <a:rPr lang="en-GB" b="1" u="sng" dirty="0">
                <a:solidFill>
                  <a:srgbClr val="00B050"/>
                </a:solidFill>
              </a:rPr>
              <a:t> a </a:t>
            </a:r>
            <a:r>
              <a:rPr lang="en-GB" b="1" u="sng" dirty="0" err="1">
                <a:solidFill>
                  <a:srgbClr val="00B050"/>
                </a:solidFill>
              </a:rPr>
              <a:t>bhíonn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sna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siogóití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seo</a:t>
            </a:r>
            <a:r>
              <a:rPr lang="en-GB" b="1" u="sng" dirty="0">
                <a:solidFill>
                  <a:srgbClr val="00B050"/>
                </a:solidFill>
              </a:rPr>
              <a:t>.  </a:t>
            </a:r>
          </a:p>
          <a:p>
            <a:pPr marL="0" lvl="0" indent="0">
              <a:buNone/>
            </a:pPr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tábhachtach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go </a:t>
            </a:r>
            <a:r>
              <a:rPr lang="en-GB" dirty="0" err="1"/>
              <a:t>gcuirfí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fáil</a:t>
            </a:r>
            <a:r>
              <a:rPr lang="en-GB" dirty="0"/>
              <a:t> </a:t>
            </a:r>
            <a:r>
              <a:rPr lang="en-GB" dirty="0" err="1"/>
              <a:t>sliocht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mbíonn</a:t>
            </a:r>
            <a:r>
              <a:rPr lang="en-GB" dirty="0"/>
              <a:t> </a:t>
            </a:r>
            <a:r>
              <a:rPr lang="en-GB" dirty="0" err="1"/>
              <a:t>éagsúlachtaí</a:t>
            </a:r>
            <a:r>
              <a:rPr lang="en-GB" dirty="0"/>
              <a:t> &amp; a </a:t>
            </a:r>
            <a:r>
              <a:rPr lang="en-GB" dirty="0" err="1"/>
              <a:t>thugann</a:t>
            </a:r>
            <a:r>
              <a:rPr lang="en-GB" dirty="0"/>
              <a:t> </a:t>
            </a:r>
            <a:r>
              <a:rPr lang="en-GB" dirty="0" err="1"/>
              <a:t>seans</a:t>
            </a:r>
            <a:r>
              <a:rPr lang="en-GB" dirty="0"/>
              <a:t> </a:t>
            </a:r>
            <a:r>
              <a:rPr lang="en-GB" dirty="0" err="1"/>
              <a:t>maireachtála</a:t>
            </a:r>
            <a:r>
              <a:rPr lang="en-GB" dirty="0"/>
              <a:t> </a:t>
            </a:r>
            <a:r>
              <a:rPr lang="en-GB" dirty="0" err="1"/>
              <a:t>níos</a:t>
            </a:r>
            <a:r>
              <a:rPr lang="en-GB" dirty="0"/>
              <a:t> </a:t>
            </a:r>
            <a:r>
              <a:rPr lang="en-GB" dirty="0" err="1"/>
              <a:t>fearr</a:t>
            </a:r>
            <a:r>
              <a:rPr lang="en-GB" dirty="0"/>
              <a:t> do </a:t>
            </a:r>
            <a:r>
              <a:rPr lang="en-GB" dirty="0" err="1"/>
              <a:t>chuid</a:t>
            </a:r>
            <a:r>
              <a:rPr lang="en-GB" dirty="0"/>
              <a:t> </a:t>
            </a:r>
            <a:r>
              <a:rPr lang="en-GB" dirty="0" err="1"/>
              <a:t>acu</a:t>
            </a:r>
            <a:r>
              <a:rPr lang="en-GB" dirty="0"/>
              <a:t>. Is é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bunús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héabhlóide</a:t>
            </a:r>
            <a:r>
              <a:rPr lang="en-GB" dirty="0"/>
              <a:t>.</a:t>
            </a:r>
            <a:endParaRPr lang="en-IE" dirty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42" name="Picture 2" descr="http://thumb1.shutterstock.com/display_pic_with_logo/474871/211528540/stock-photo-fetus-stages-2115285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9"/>
          <a:stretch/>
        </p:blipFill>
        <p:spPr bwMode="auto">
          <a:xfrm>
            <a:off x="4716016" y="764704"/>
            <a:ext cx="42862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79912" y="2060848"/>
            <a:ext cx="115212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0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err="1">
                <a:solidFill>
                  <a:srgbClr val="FF0000"/>
                </a:solidFill>
              </a:rPr>
              <a:t>Leanúnachas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cealla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486423"/>
            <a:ext cx="216024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Tá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gach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cill</a:t>
            </a:r>
            <a:r>
              <a:rPr lang="en-IE" b="1" dirty="0">
                <a:solidFill>
                  <a:srgbClr val="0070C0"/>
                </a:solidFill>
              </a:rPr>
              <a:t> b</a:t>
            </a:r>
            <a:r>
              <a:rPr lang="ga-IE" b="1" dirty="0">
                <a:solidFill>
                  <a:srgbClr val="0070C0"/>
                </a:solidFill>
              </a:rPr>
              <a:t>h</a:t>
            </a:r>
            <a:r>
              <a:rPr lang="en-IE" b="1" dirty="0" err="1">
                <a:solidFill>
                  <a:srgbClr val="0070C0"/>
                </a:solidFill>
              </a:rPr>
              <a:t>eo</a:t>
            </a:r>
            <a:r>
              <a:rPr lang="en-IE" b="1" dirty="0">
                <a:solidFill>
                  <a:srgbClr val="0070C0"/>
                </a:solidFill>
              </a:rPr>
              <a:t> in </a:t>
            </a:r>
            <a:r>
              <a:rPr lang="en-IE" b="1" dirty="0" err="1">
                <a:solidFill>
                  <a:srgbClr val="0070C0"/>
                </a:solidFill>
              </a:rPr>
              <a:t>ann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deighilt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b="1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78643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3399"/>
                </a:solidFill>
                <a:sym typeface="Wingdings" panose="05000000000000000000" pitchFamily="2" charset="2"/>
              </a:rPr>
              <a:t></a:t>
            </a:r>
            <a:r>
              <a:rPr lang="en-IE" sz="3200" b="1" dirty="0" err="1">
                <a:solidFill>
                  <a:srgbClr val="FF3399"/>
                </a:solidFill>
              </a:rPr>
              <a:t>Leanúnachas</a:t>
            </a:r>
            <a:r>
              <a:rPr lang="en-IE" sz="3200" b="1" dirty="0">
                <a:solidFill>
                  <a:srgbClr val="FF3399"/>
                </a:solidFill>
              </a:rPr>
              <a:t> </a:t>
            </a:r>
            <a:r>
              <a:rPr lang="en-IE" sz="3200" b="1" dirty="0" err="1">
                <a:solidFill>
                  <a:srgbClr val="FF3399"/>
                </a:solidFill>
              </a:rPr>
              <a:t>cealla</a:t>
            </a:r>
            <a:r>
              <a:rPr lang="en-IE" sz="3200" b="1" dirty="0">
                <a:solidFill>
                  <a:srgbClr val="FF3399"/>
                </a:solidFill>
              </a:rPr>
              <a:t>: </a:t>
            </a:r>
            <a:r>
              <a:rPr lang="en-IE" sz="3200" dirty="0">
                <a:solidFill>
                  <a:srgbClr val="FF3399"/>
                </a:solidFill>
              </a:rPr>
              <a:t>an </a:t>
            </a:r>
            <a:r>
              <a:rPr lang="en-IE" sz="3200" dirty="0" err="1">
                <a:solidFill>
                  <a:srgbClr val="FF3399"/>
                </a:solidFill>
              </a:rPr>
              <a:t>cumas</a:t>
            </a:r>
            <a:r>
              <a:rPr lang="en-IE" sz="3200" dirty="0">
                <a:solidFill>
                  <a:srgbClr val="FF3399"/>
                </a:solidFill>
              </a:rPr>
              <a:t> </a:t>
            </a:r>
            <a:r>
              <a:rPr lang="en-IE" sz="3200" dirty="0" err="1">
                <a:solidFill>
                  <a:srgbClr val="FF3399"/>
                </a:solidFill>
              </a:rPr>
              <a:t>atá</a:t>
            </a:r>
            <a:r>
              <a:rPr lang="en-IE" sz="3200" dirty="0">
                <a:solidFill>
                  <a:srgbClr val="FF3399"/>
                </a:solidFill>
              </a:rPr>
              <a:t> ag </a:t>
            </a:r>
            <a:r>
              <a:rPr lang="en-IE" sz="3200" dirty="0" err="1">
                <a:solidFill>
                  <a:srgbClr val="FF3399"/>
                </a:solidFill>
              </a:rPr>
              <a:t>cealla</a:t>
            </a:r>
            <a:r>
              <a:rPr lang="en-IE" sz="3200" dirty="0">
                <a:solidFill>
                  <a:srgbClr val="FF3399"/>
                </a:solidFill>
              </a:rPr>
              <a:t> </a:t>
            </a:r>
            <a:r>
              <a:rPr lang="en-IE" sz="3200" dirty="0" err="1">
                <a:solidFill>
                  <a:srgbClr val="FF3399"/>
                </a:solidFill>
              </a:rPr>
              <a:t>deighilt</a:t>
            </a:r>
            <a:r>
              <a:rPr lang="en-IE" sz="3200" dirty="0">
                <a:solidFill>
                  <a:srgbClr val="FF3399"/>
                </a:solidFill>
              </a:rPr>
              <a:t> &amp; </a:t>
            </a:r>
            <a:r>
              <a:rPr lang="en-IE" sz="3200" dirty="0" err="1">
                <a:solidFill>
                  <a:srgbClr val="FF3399"/>
                </a:solidFill>
              </a:rPr>
              <a:t>maireachtáil</a:t>
            </a:r>
            <a:r>
              <a:rPr lang="en-IE" sz="3200" dirty="0">
                <a:solidFill>
                  <a:srgbClr val="FF3399"/>
                </a:solidFill>
              </a:rPr>
              <a:t> ó </a:t>
            </a:r>
            <a:r>
              <a:rPr lang="en-IE" sz="3200" dirty="0" err="1">
                <a:solidFill>
                  <a:srgbClr val="FF3399"/>
                </a:solidFill>
              </a:rPr>
              <a:t>ghlúin</a:t>
            </a:r>
            <a:r>
              <a:rPr lang="en-IE" sz="3200" dirty="0">
                <a:solidFill>
                  <a:srgbClr val="FF3399"/>
                </a:solidFill>
              </a:rPr>
              <a:t> go </a:t>
            </a:r>
            <a:r>
              <a:rPr lang="en-IE" sz="3200" dirty="0" err="1">
                <a:solidFill>
                  <a:srgbClr val="FF3399"/>
                </a:solidFill>
              </a:rPr>
              <a:t>glúin</a:t>
            </a:r>
            <a:r>
              <a:rPr lang="en-IE" sz="3200" dirty="0">
                <a:solidFill>
                  <a:srgbClr val="FF3399"/>
                </a:solidFill>
              </a:rPr>
              <a:t>.</a:t>
            </a:r>
          </a:p>
          <a:p>
            <a:endParaRPr lang="en-IE" dirty="0"/>
          </a:p>
        </p:txBody>
      </p:sp>
      <p:pic>
        <p:nvPicPr>
          <p:cNvPr id="8194" name="Picture 2" descr="http://thumb101.shutterstock.com/display_pic_with_logo/244768/107637887/stock-vector-mitosis-versus-meiosis-107637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4244"/>
            <a:ext cx="5264464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2348880"/>
            <a:ext cx="13681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Miotóis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47761" y="2248128"/>
            <a:ext cx="13681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Méóis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14433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u="sng" dirty="0" err="1">
                <a:solidFill>
                  <a:srgbClr val="FF0000"/>
                </a:solidFill>
              </a:rPr>
              <a:t>Crómasóm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2484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u="sng" dirty="0">
                <a:solidFill>
                  <a:srgbClr val="FF3399"/>
                </a:solidFill>
                <a:sym typeface="Wingdings" panose="05000000000000000000" pitchFamily="2" charset="2"/>
              </a:rPr>
              <a:t></a:t>
            </a:r>
            <a:r>
              <a:rPr lang="en-IE" u="sng" dirty="0" err="1">
                <a:solidFill>
                  <a:srgbClr val="FF3399"/>
                </a:solidFill>
              </a:rPr>
              <a:t>Struc</a:t>
            </a:r>
            <a:r>
              <a:rPr lang="ga-IE" u="sng" dirty="0">
                <a:solidFill>
                  <a:srgbClr val="FF3399"/>
                </a:solidFill>
              </a:rPr>
              <a:t>h</a:t>
            </a:r>
            <a:r>
              <a:rPr lang="en-IE" u="sng" dirty="0" err="1">
                <a:solidFill>
                  <a:srgbClr val="FF3399"/>
                </a:solidFill>
              </a:rPr>
              <a:t>túr</a:t>
            </a:r>
            <a:r>
              <a:rPr lang="en-IE" u="sng" dirty="0">
                <a:solidFill>
                  <a:srgbClr val="FF3399"/>
                </a:solidFill>
              </a:rPr>
              <a:t> </a:t>
            </a:r>
            <a:r>
              <a:rPr lang="en-IE" u="sng" dirty="0" err="1">
                <a:solidFill>
                  <a:srgbClr val="FF3399"/>
                </a:solidFill>
              </a:rPr>
              <a:t>sa</a:t>
            </a:r>
            <a:r>
              <a:rPr lang="en-IE" u="sng" dirty="0">
                <a:solidFill>
                  <a:srgbClr val="FF3399"/>
                </a:solidFill>
              </a:rPr>
              <a:t> </a:t>
            </a:r>
            <a:r>
              <a:rPr lang="en-IE" u="sng" dirty="0" err="1">
                <a:solidFill>
                  <a:srgbClr val="FF3399"/>
                </a:solidFill>
              </a:rPr>
              <a:t>núicléas</a:t>
            </a:r>
            <a:r>
              <a:rPr lang="en-IE" u="sng" dirty="0">
                <a:solidFill>
                  <a:srgbClr val="FF3399"/>
                </a:solidFill>
              </a:rPr>
              <a:t> </a:t>
            </a:r>
            <a:r>
              <a:rPr lang="en-IE" u="sng" dirty="0" err="1">
                <a:solidFill>
                  <a:srgbClr val="FF3399"/>
                </a:solidFill>
              </a:rPr>
              <a:t>déanta</a:t>
            </a:r>
            <a:r>
              <a:rPr lang="en-IE" u="sng" dirty="0">
                <a:solidFill>
                  <a:srgbClr val="FF3399"/>
                </a:solidFill>
              </a:rPr>
              <a:t> de </a:t>
            </a:r>
            <a:r>
              <a:rPr lang="en-IE" u="sng" dirty="0" err="1">
                <a:solidFill>
                  <a:srgbClr val="FF3399"/>
                </a:solidFill>
              </a:rPr>
              <a:t>Phróitéin</a:t>
            </a:r>
            <a:r>
              <a:rPr lang="en-IE" u="sng" dirty="0">
                <a:solidFill>
                  <a:srgbClr val="FF3399"/>
                </a:solidFill>
              </a:rPr>
              <a:t> &amp; DNA</a:t>
            </a:r>
            <a:r>
              <a:rPr lang="en-IE" u="sng" dirty="0"/>
              <a:t>. </a:t>
            </a:r>
          </a:p>
          <a:p>
            <a:r>
              <a:rPr lang="en-IE" b="1" dirty="0" err="1"/>
              <a:t>Líon</a:t>
            </a:r>
            <a:r>
              <a:rPr lang="en-IE" b="1" dirty="0"/>
              <a:t> </a:t>
            </a:r>
            <a:r>
              <a:rPr lang="en-IE" b="1" dirty="0" err="1"/>
              <a:t>seasta</a:t>
            </a:r>
            <a:r>
              <a:rPr lang="en-IE" b="1" dirty="0"/>
              <a:t> </a:t>
            </a:r>
            <a:r>
              <a:rPr lang="en-IE" b="1" dirty="0" err="1"/>
              <a:t>crómasóm</a:t>
            </a:r>
            <a:r>
              <a:rPr lang="en-IE" dirty="0"/>
              <a:t> i </a:t>
            </a:r>
            <a:r>
              <a:rPr lang="en-IE" dirty="0" err="1"/>
              <a:t>núicléas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gceall</a:t>
            </a:r>
            <a:r>
              <a:rPr lang="en-IE" dirty="0"/>
              <a:t> </a:t>
            </a:r>
            <a:r>
              <a:rPr lang="en-IE" dirty="0" err="1"/>
              <a:t>maidir</a:t>
            </a:r>
            <a:r>
              <a:rPr lang="en-IE" dirty="0"/>
              <a:t> le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/>
              <a:t>orgánach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3399"/>
                </a:solidFill>
              </a:rPr>
              <a:t>Ag </a:t>
            </a:r>
            <a:r>
              <a:rPr lang="en-IE" b="1" dirty="0" err="1">
                <a:solidFill>
                  <a:srgbClr val="FF3399"/>
                </a:solidFill>
              </a:rPr>
              <a:t>daoine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err="1">
                <a:solidFill>
                  <a:srgbClr val="FF3399"/>
                </a:solidFill>
              </a:rPr>
              <a:t>bíonn</a:t>
            </a:r>
            <a:r>
              <a:rPr lang="en-IE" b="1" dirty="0">
                <a:solidFill>
                  <a:srgbClr val="FF3399"/>
                </a:solidFill>
              </a:rPr>
              <a:t>: ____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445224"/>
            <a:ext cx="381642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Is </a:t>
            </a:r>
            <a:r>
              <a:rPr lang="en-GB" sz="2400" b="1" dirty="0" err="1"/>
              <a:t>féidir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crómasóim</a:t>
            </a:r>
            <a:r>
              <a:rPr lang="en-GB" sz="2400" b="1" dirty="0"/>
              <a:t> a </a:t>
            </a:r>
            <a:r>
              <a:rPr lang="en-GB" sz="2400" b="1" dirty="0" err="1"/>
              <a:t>fheiceáil</a:t>
            </a:r>
            <a:r>
              <a:rPr lang="en-GB" sz="2400" b="1" dirty="0"/>
              <a:t> go </a:t>
            </a:r>
            <a:r>
              <a:rPr lang="en-GB" sz="2400" b="1" dirty="0" err="1"/>
              <a:t>soiléir</a:t>
            </a:r>
            <a:r>
              <a:rPr lang="en-GB" sz="2400" b="1" dirty="0"/>
              <a:t> i </a:t>
            </a:r>
            <a:r>
              <a:rPr lang="en-GB" sz="2400" b="1" dirty="0" err="1"/>
              <a:t>gcealla</a:t>
            </a:r>
            <a:r>
              <a:rPr lang="en-GB" sz="2400" b="1" dirty="0"/>
              <a:t> a </a:t>
            </a:r>
            <a:r>
              <a:rPr lang="en-GB" sz="2400" b="1" dirty="0" err="1"/>
              <a:t>bhíonn</a:t>
            </a:r>
            <a:r>
              <a:rPr lang="en-GB" sz="2400" b="1" dirty="0"/>
              <a:t> ag </a:t>
            </a:r>
            <a:r>
              <a:rPr lang="en-GB" sz="2400" b="1" dirty="0" err="1"/>
              <a:t>deighilt</a:t>
            </a:r>
            <a:r>
              <a:rPr lang="en-GB" sz="2400" b="1" dirty="0"/>
              <a:t>.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290" name="Picture 2" descr="http://thumb7.shutterstock.com/display_pic_with_logo/54269/99888455/stock-photo-illustration-showing-the-formation-of-an-animal-cell-from-dna-and-chromosomes-digital-illustration-998884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 bwMode="auto">
          <a:xfrm>
            <a:off x="4560095" y="1156999"/>
            <a:ext cx="4286250" cy="47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687834"/>
            <a:ext cx="8856984" cy="724942"/>
          </a:xfrm>
        </p:spPr>
        <p:txBody>
          <a:bodyPr>
            <a:normAutofit/>
          </a:bodyPr>
          <a:lstStyle/>
          <a:p>
            <a:pPr algn="l"/>
            <a:r>
              <a:rPr lang="en-IE" sz="3600" b="1" u="sng" dirty="0" err="1">
                <a:solidFill>
                  <a:srgbClr val="00B050"/>
                </a:solidFill>
              </a:rPr>
              <a:t>Crómasóim</a:t>
            </a:r>
            <a:r>
              <a:rPr lang="en-IE" sz="3600" b="1" u="sng" dirty="0">
                <a:solidFill>
                  <a:srgbClr val="00B050"/>
                </a:solidFill>
              </a:rPr>
              <a:t>- </a:t>
            </a:r>
            <a:r>
              <a:rPr lang="en-IE" sz="3600" b="1" u="sng" dirty="0" err="1">
                <a:solidFill>
                  <a:srgbClr val="00B050"/>
                </a:solidFill>
              </a:rPr>
              <a:t>Haplóideacha</a:t>
            </a:r>
            <a:r>
              <a:rPr lang="en-IE" sz="3600" b="1" u="sng" dirty="0">
                <a:solidFill>
                  <a:srgbClr val="00B050"/>
                </a:solidFill>
              </a:rPr>
              <a:t>/Di</a:t>
            </a:r>
            <a:r>
              <a:rPr lang="ga-IE" sz="3600" b="1" u="sng" dirty="0">
                <a:solidFill>
                  <a:srgbClr val="00B050"/>
                </a:solidFill>
              </a:rPr>
              <a:t>o</a:t>
            </a:r>
            <a:r>
              <a:rPr lang="en-IE" sz="3600" b="1" u="sng" dirty="0" err="1">
                <a:solidFill>
                  <a:srgbClr val="00B050"/>
                </a:solidFill>
              </a:rPr>
              <a:t>plóideacha</a:t>
            </a:r>
            <a:endParaRPr lang="en-IE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430777"/>
            <a:ext cx="5303591" cy="558062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Bíonn</a:t>
            </a:r>
            <a:r>
              <a:rPr lang="en-GB" dirty="0"/>
              <a:t> </a:t>
            </a:r>
            <a:r>
              <a:rPr lang="en-GB" dirty="0" err="1"/>
              <a:t>dhá</a:t>
            </a:r>
            <a:r>
              <a:rPr lang="en-GB" dirty="0"/>
              <a:t> </a:t>
            </a:r>
            <a:r>
              <a:rPr lang="en-GB" dirty="0" err="1"/>
              <a:t>chóip</a:t>
            </a:r>
            <a:r>
              <a:rPr lang="en-GB" dirty="0"/>
              <a:t> de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crómasóm</a:t>
            </a:r>
            <a:r>
              <a:rPr lang="en-GB" dirty="0"/>
              <a:t> i </a:t>
            </a:r>
            <a:r>
              <a:rPr lang="en-GB" dirty="0" err="1"/>
              <a:t>núicléas</a:t>
            </a:r>
            <a:r>
              <a:rPr lang="en-GB" dirty="0"/>
              <a:t> g</a:t>
            </a:r>
            <a:r>
              <a:rPr lang="ga-IE" dirty="0"/>
              <a:t>h</a:t>
            </a:r>
            <a:r>
              <a:rPr lang="en-GB" dirty="0" err="1"/>
              <a:t>náthchealla</a:t>
            </a:r>
            <a:r>
              <a:rPr lang="en-GB" dirty="0"/>
              <a:t> an </a:t>
            </a:r>
            <a:r>
              <a:rPr lang="en-GB" dirty="0" err="1"/>
              <a:t>orgána</a:t>
            </a:r>
            <a:r>
              <a:rPr lang="ga-IE" dirty="0" err="1"/>
              <a:t>ig</a:t>
            </a:r>
            <a:r>
              <a:rPr lang="en-GB" dirty="0"/>
              <a:t>h.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Cealla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dioplóideacha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(2n)- </a:t>
            </a:r>
            <a:r>
              <a:rPr lang="en-GB" dirty="0" err="1"/>
              <a:t>bíonn</a:t>
            </a:r>
            <a:r>
              <a:rPr lang="en-GB" dirty="0"/>
              <a:t> an </a:t>
            </a:r>
            <a:r>
              <a:rPr lang="en-GB" b="1" i="1" u="sng" dirty="0" err="1"/>
              <a:t>dá</a:t>
            </a:r>
            <a:r>
              <a:rPr lang="en-GB" b="1" i="1" u="sng" dirty="0"/>
              <a:t> </a:t>
            </a:r>
            <a:r>
              <a:rPr lang="en-GB" b="1" i="1" u="sng" dirty="0" err="1"/>
              <a:t>chóip</a:t>
            </a:r>
            <a:r>
              <a:rPr lang="en-GB" dirty="0"/>
              <a:t> de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crómasóim</a:t>
            </a:r>
            <a:r>
              <a:rPr lang="en-GB" dirty="0"/>
              <a:t>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cealla</a:t>
            </a:r>
            <a:r>
              <a:rPr lang="en-GB" dirty="0"/>
              <a:t> go </a:t>
            </a:r>
            <a:r>
              <a:rPr lang="en-GB" dirty="0" err="1"/>
              <a:t>léir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. </a:t>
            </a:r>
            <a:r>
              <a:rPr lang="en-GB" b="1" dirty="0">
                <a:solidFill>
                  <a:srgbClr val="FF3399"/>
                </a:solidFill>
              </a:rPr>
              <a:t>(46)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Cealla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haplóideacha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(n)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en-GB" dirty="0"/>
              <a:t> </a:t>
            </a:r>
            <a:r>
              <a:rPr lang="en-GB" dirty="0" err="1"/>
              <a:t>cealla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mbíonn</a:t>
            </a:r>
            <a:r>
              <a:rPr lang="en-GB" dirty="0"/>
              <a:t> </a:t>
            </a:r>
            <a:r>
              <a:rPr lang="en-GB" dirty="0" err="1"/>
              <a:t>cóip</a:t>
            </a:r>
            <a:r>
              <a:rPr lang="en-GB" dirty="0"/>
              <a:t> </a:t>
            </a:r>
            <a:r>
              <a:rPr lang="en-GB" b="1" i="1" u="sng" dirty="0" err="1"/>
              <a:t>amháin</a:t>
            </a:r>
            <a:r>
              <a:rPr lang="en-GB" dirty="0"/>
              <a:t> de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péire</a:t>
            </a:r>
            <a:r>
              <a:rPr lang="en-GB" dirty="0"/>
              <a:t> </a:t>
            </a:r>
            <a:r>
              <a:rPr lang="en-GB" dirty="0" err="1"/>
              <a:t>crómasóm</a:t>
            </a:r>
            <a:r>
              <a:rPr lang="en-GB" dirty="0"/>
              <a:t>. </a:t>
            </a:r>
            <a:r>
              <a:rPr lang="en-GB" b="1" dirty="0">
                <a:solidFill>
                  <a:srgbClr val="FF3399"/>
                </a:solidFill>
              </a:rPr>
              <a:t>(23)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IE" dirty="0"/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24003" y="4735551"/>
            <a:ext cx="14401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/>
              <a:t>Cromasóim</a:t>
            </a:r>
            <a:r>
              <a:rPr lang="en-IE" b="1" dirty="0"/>
              <a:t> Di</a:t>
            </a:r>
            <a:r>
              <a:rPr lang="ga-IE" b="1" dirty="0"/>
              <a:t>o</a:t>
            </a:r>
            <a:r>
              <a:rPr lang="en-IE" b="1" dirty="0" err="1"/>
              <a:t>plóideach</a:t>
            </a:r>
            <a:endParaRPr lang="en-IE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55110" y="403347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908442" y="3898222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314" name="Picture 2" descr="http://thumb9.shutterstock.com/display_pic_with_logo/2331680/237337042/stock-vector-abstract-illustration-of-chromosome-in-modern-flat-design-2373370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r="14747" b="5076"/>
          <a:stretch/>
        </p:blipFill>
        <p:spPr bwMode="auto">
          <a:xfrm>
            <a:off x="6072716" y="1590898"/>
            <a:ext cx="2088233" cy="29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0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24995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Timthriall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Cille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9637"/>
            <a:ext cx="4392488" cy="24653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800" b="1" dirty="0">
                <a:solidFill>
                  <a:srgbClr val="00B050"/>
                </a:solidFill>
              </a:rPr>
              <a:t>An </a:t>
            </a:r>
            <a:r>
              <a:rPr lang="en-GB" sz="3800" b="1" dirty="0" err="1">
                <a:solidFill>
                  <a:srgbClr val="00B050"/>
                </a:solidFill>
              </a:rPr>
              <a:t>tréimhse</a:t>
            </a:r>
            <a:r>
              <a:rPr lang="en-GB" sz="3800" b="1" dirty="0">
                <a:solidFill>
                  <a:srgbClr val="00B050"/>
                </a:solidFill>
              </a:rPr>
              <a:t> ó </a:t>
            </a:r>
            <a:r>
              <a:rPr lang="ga-IE" sz="3800" b="1" dirty="0">
                <a:solidFill>
                  <a:srgbClr val="00B050"/>
                </a:solidFill>
              </a:rPr>
              <a:t>chruth</a:t>
            </a:r>
            <a:r>
              <a:rPr lang="en-GB" sz="3800" b="1" dirty="0">
                <a:solidFill>
                  <a:srgbClr val="00B050"/>
                </a:solidFill>
              </a:rPr>
              <a:t>ú </a:t>
            </a:r>
            <a:r>
              <a:rPr lang="en-GB" sz="3800" b="1" dirty="0" err="1">
                <a:solidFill>
                  <a:srgbClr val="00B050"/>
                </a:solidFill>
              </a:rPr>
              <a:t>cille</a:t>
            </a:r>
            <a:r>
              <a:rPr lang="en-GB" sz="3800" b="1" dirty="0">
                <a:solidFill>
                  <a:srgbClr val="00B050"/>
                </a:solidFill>
              </a:rPr>
              <a:t> go </a:t>
            </a:r>
            <a:r>
              <a:rPr lang="en-GB" sz="3800" b="1" dirty="0" err="1">
                <a:solidFill>
                  <a:srgbClr val="00B050"/>
                </a:solidFill>
              </a:rPr>
              <a:t>dtí</a:t>
            </a:r>
            <a:r>
              <a:rPr lang="en-GB" sz="3800" b="1" dirty="0">
                <a:solidFill>
                  <a:srgbClr val="00B050"/>
                </a:solidFill>
              </a:rPr>
              <a:t> go </a:t>
            </a:r>
            <a:r>
              <a:rPr lang="en-GB" sz="3800" b="1" dirty="0" err="1">
                <a:solidFill>
                  <a:srgbClr val="00B050"/>
                </a:solidFill>
              </a:rPr>
              <a:t>ndéanann</a:t>
            </a:r>
            <a:r>
              <a:rPr lang="en-GB" sz="3800" b="1" dirty="0">
                <a:solidFill>
                  <a:srgbClr val="00B050"/>
                </a:solidFill>
              </a:rPr>
              <a:t> </a:t>
            </a:r>
            <a:r>
              <a:rPr lang="en-GB" sz="3800" b="1" dirty="0" err="1">
                <a:solidFill>
                  <a:srgbClr val="00B050"/>
                </a:solidFill>
              </a:rPr>
              <a:t>sí</a:t>
            </a:r>
            <a:r>
              <a:rPr lang="en-GB" sz="3800" b="1" dirty="0">
                <a:solidFill>
                  <a:srgbClr val="00B050"/>
                </a:solidFill>
              </a:rPr>
              <a:t> </a:t>
            </a:r>
            <a:r>
              <a:rPr lang="en-GB" sz="3800" b="1" dirty="0" err="1">
                <a:solidFill>
                  <a:srgbClr val="00B050"/>
                </a:solidFill>
              </a:rPr>
              <a:t>cilldeighilt</a:t>
            </a:r>
            <a:r>
              <a:rPr lang="en-GB" b="1" u="sng" dirty="0">
                <a:solidFill>
                  <a:srgbClr val="00B050"/>
                </a:solidFill>
              </a:rPr>
              <a:t>.</a:t>
            </a:r>
            <a:endParaRPr lang="en-IE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GB" sz="3600" b="1" u="sng" dirty="0"/>
              <a:t>3 </a:t>
            </a:r>
            <a:r>
              <a:rPr lang="en-GB" sz="3600" b="1" u="sng" dirty="0" err="1"/>
              <a:t>Chéim</a:t>
            </a:r>
            <a:r>
              <a:rPr lang="en-GB" sz="3600" b="1" u="sng" dirty="0"/>
              <a:t> </a:t>
            </a:r>
            <a:r>
              <a:rPr lang="en-GB" sz="3600" b="1" u="sng" dirty="0" err="1"/>
              <a:t>sa</a:t>
            </a:r>
            <a:r>
              <a:rPr lang="en-GB" sz="3600" b="1" u="sng" dirty="0"/>
              <a:t> </a:t>
            </a:r>
            <a:r>
              <a:rPr lang="en-GB" sz="3600" b="1" u="sng" dirty="0" err="1"/>
              <a:t>timthriall</a:t>
            </a:r>
            <a:r>
              <a:rPr lang="en-GB" sz="3600" b="1" u="sng" dirty="0"/>
              <a:t>:</a:t>
            </a:r>
            <a:endParaRPr lang="en-IE" sz="3600" b="1" u="sng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861048"/>
            <a:ext cx="87129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rgbClr val="0070C0"/>
                </a:solidFill>
              </a:rPr>
              <a:t>1.  </a:t>
            </a:r>
            <a:r>
              <a:rPr lang="en-GB" sz="2800" b="1" dirty="0" err="1">
                <a:solidFill>
                  <a:srgbClr val="0070C0"/>
                </a:solidFill>
              </a:rPr>
              <a:t>Idirph</a:t>
            </a:r>
            <a:r>
              <a:rPr lang="ga-IE" sz="2800" b="1" dirty="0">
                <a:solidFill>
                  <a:srgbClr val="0070C0"/>
                </a:solidFill>
              </a:rPr>
              <a:t>a</a:t>
            </a:r>
            <a:r>
              <a:rPr lang="en-GB" sz="2800" b="1" dirty="0">
                <a:solidFill>
                  <a:srgbClr val="0070C0"/>
                </a:solidFill>
              </a:rPr>
              <a:t>s: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Cosúil</a:t>
            </a:r>
            <a:r>
              <a:rPr lang="en-GB" sz="2400" dirty="0"/>
              <a:t> le </a:t>
            </a:r>
            <a:r>
              <a:rPr lang="en-GB" sz="2400" dirty="0" err="1"/>
              <a:t>tréimhse</a:t>
            </a:r>
            <a:r>
              <a:rPr lang="en-GB" sz="2400" dirty="0"/>
              <a:t> </a:t>
            </a:r>
            <a:r>
              <a:rPr lang="en-GB" sz="2400" dirty="0" err="1"/>
              <a:t>sosa</a:t>
            </a:r>
            <a:r>
              <a:rPr lang="en-GB" sz="2400" dirty="0"/>
              <a:t> ach go </a:t>
            </a:r>
            <a:r>
              <a:rPr lang="en-GB" sz="2400" dirty="0" err="1"/>
              <a:t>mbíonn</a:t>
            </a:r>
            <a:r>
              <a:rPr lang="en-GB" sz="2400" dirty="0"/>
              <a:t> an chill ag </a:t>
            </a:r>
            <a:r>
              <a:rPr lang="en-GB" sz="2400" dirty="0" err="1"/>
              <a:t>macasamhlú</a:t>
            </a:r>
            <a:r>
              <a:rPr lang="en-GB" sz="2400" dirty="0"/>
              <a:t> a </a:t>
            </a:r>
            <a:r>
              <a:rPr lang="en-GB" sz="2400" dirty="0" err="1"/>
              <a:t>cuid</a:t>
            </a:r>
            <a:r>
              <a:rPr lang="en-GB" sz="2400" dirty="0"/>
              <a:t> </a:t>
            </a:r>
            <a:r>
              <a:rPr lang="en-GB" sz="2400" dirty="0" err="1"/>
              <a:t>crómasóm</a:t>
            </a:r>
            <a:r>
              <a:rPr lang="en-GB" sz="2400" dirty="0"/>
              <a:t> ag </a:t>
            </a:r>
            <a:r>
              <a:rPr lang="en-GB" sz="2400" dirty="0" err="1"/>
              <a:t>ullmhú</a:t>
            </a:r>
            <a:r>
              <a:rPr lang="en-GB" sz="2400" dirty="0"/>
              <a:t> do </a:t>
            </a:r>
            <a:r>
              <a:rPr lang="en-GB" sz="2400" dirty="0" err="1"/>
              <a:t>chilldeighilt</a:t>
            </a:r>
            <a:r>
              <a:rPr lang="en-GB" sz="2400" dirty="0"/>
              <a:t>.</a:t>
            </a:r>
            <a:endParaRPr lang="en-IE" sz="2400" dirty="0"/>
          </a:p>
          <a:p>
            <a:pPr lvl="0"/>
            <a:r>
              <a:rPr lang="en-GB" sz="2800" b="1" dirty="0">
                <a:solidFill>
                  <a:srgbClr val="0070C0"/>
                </a:solidFill>
              </a:rPr>
              <a:t>2.  </a:t>
            </a:r>
            <a:r>
              <a:rPr lang="en-GB" sz="2800" b="1" dirty="0" err="1">
                <a:solidFill>
                  <a:srgbClr val="0070C0"/>
                </a:solidFill>
              </a:rPr>
              <a:t>Miotóis</a:t>
            </a:r>
            <a:r>
              <a:rPr lang="en-GB" sz="2800" b="1" dirty="0">
                <a:solidFill>
                  <a:srgbClr val="0070C0"/>
                </a:solidFill>
              </a:rPr>
              <a:t>: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An </a:t>
            </a:r>
            <a:r>
              <a:rPr lang="en-GB" sz="2400" dirty="0" err="1"/>
              <a:t>tréimhse</a:t>
            </a:r>
            <a:r>
              <a:rPr lang="en-GB" sz="2400" dirty="0"/>
              <a:t> le </a:t>
            </a:r>
            <a:r>
              <a:rPr lang="en-GB" sz="2400" dirty="0" err="1"/>
              <a:t>linn</a:t>
            </a:r>
            <a:r>
              <a:rPr lang="en-GB" sz="2400" dirty="0"/>
              <a:t> don </a:t>
            </a:r>
            <a:r>
              <a:rPr lang="en-GB" sz="2400" dirty="0" err="1"/>
              <a:t>núicléas</a:t>
            </a:r>
            <a:r>
              <a:rPr lang="en-GB" sz="2400" dirty="0"/>
              <a:t> </a:t>
            </a:r>
            <a:r>
              <a:rPr lang="en-GB" sz="2400" dirty="0" err="1"/>
              <a:t>deighilt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en-GB" sz="2400" dirty="0"/>
              <a:t> </a:t>
            </a:r>
            <a:r>
              <a:rPr lang="en-GB" sz="2400" dirty="0" err="1"/>
              <a:t>scartar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crómasóim</a:t>
            </a:r>
            <a:r>
              <a:rPr lang="en-GB" sz="2400" dirty="0"/>
              <a:t> </a:t>
            </a:r>
            <a:r>
              <a:rPr lang="en-GB" sz="2400" dirty="0" err="1"/>
              <a:t>isteach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dá</a:t>
            </a:r>
            <a:r>
              <a:rPr lang="en-GB" sz="2400" dirty="0"/>
              <a:t> </a:t>
            </a:r>
            <a:r>
              <a:rPr lang="en-GB" sz="2400" dirty="0" err="1"/>
              <a:t>núicléas</a:t>
            </a:r>
            <a:r>
              <a:rPr lang="en-GB" sz="2400" dirty="0"/>
              <a:t> </a:t>
            </a:r>
            <a:r>
              <a:rPr lang="en-GB" sz="2400" dirty="0" err="1"/>
              <a:t>nua</a:t>
            </a:r>
            <a:r>
              <a:rPr lang="en-GB" sz="2400" dirty="0"/>
              <a:t>.</a:t>
            </a:r>
            <a:endParaRPr lang="en-IE" sz="2400" dirty="0"/>
          </a:p>
          <a:p>
            <a:pPr lvl="0"/>
            <a:r>
              <a:rPr lang="en-GB" sz="2800" b="1" dirty="0">
                <a:solidFill>
                  <a:srgbClr val="0070C0"/>
                </a:solidFill>
              </a:rPr>
              <a:t>3. </a:t>
            </a:r>
            <a:r>
              <a:rPr lang="ga-IE" sz="2800" b="1" dirty="0">
                <a:solidFill>
                  <a:srgbClr val="0070C0"/>
                </a:solidFill>
              </a:rPr>
              <a:t>C</a:t>
            </a:r>
            <a:r>
              <a:rPr lang="en-GB" sz="2800" b="1" dirty="0" err="1">
                <a:solidFill>
                  <a:srgbClr val="0070C0"/>
                </a:solidFill>
              </a:rPr>
              <a:t>íticinéis</a:t>
            </a:r>
            <a:r>
              <a:rPr lang="en-GB" sz="2800" b="1" dirty="0">
                <a:solidFill>
                  <a:srgbClr val="0070C0"/>
                </a:solidFill>
              </a:rPr>
              <a:t>: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An </a:t>
            </a:r>
            <a:r>
              <a:rPr lang="en-GB" sz="2400" dirty="0" err="1"/>
              <a:t>tréimhse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en-GB" sz="2400" dirty="0"/>
              <a:t> </a:t>
            </a:r>
            <a:r>
              <a:rPr lang="en-GB" sz="2400" dirty="0" err="1"/>
              <a:t>scoilteann</a:t>
            </a:r>
            <a:r>
              <a:rPr lang="en-GB" sz="2400" dirty="0"/>
              <a:t> an </a:t>
            </a:r>
            <a:r>
              <a:rPr lang="en-GB" sz="2400" dirty="0" err="1"/>
              <a:t>cíteaplasma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en-GB" sz="2400" dirty="0"/>
              <a:t> </a:t>
            </a:r>
            <a:r>
              <a:rPr lang="en-GB" sz="2400" dirty="0" err="1"/>
              <a:t>dhá</a:t>
            </a:r>
            <a:r>
              <a:rPr lang="en-GB" sz="2400" dirty="0"/>
              <a:t> </a:t>
            </a:r>
            <a:r>
              <a:rPr lang="en-GB" sz="2400" dirty="0" err="1"/>
              <a:t>chuid</a:t>
            </a:r>
            <a:r>
              <a:rPr lang="en-GB" sz="2400" dirty="0"/>
              <a:t> </a:t>
            </a:r>
            <a:r>
              <a:rPr lang="en-GB" sz="2400" dirty="0" err="1"/>
              <a:t>chun</a:t>
            </a:r>
            <a:r>
              <a:rPr lang="en-GB" sz="2400" dirty="0"/>
              <a:t> </a:t>
            </a:r>
            <a:r>
              <a:rPr lang="en-GB" sz="2400" dirty="0" err="1"/>
              <a:t>dhá</a:t>
            </a:r>
            <a:r>
              <a:rPr lang="en-GB" sz="2400" dirty="0"/>
              <a:t> chill </a:t>
            </a:r>
            <a:r>
              <a:rPr lang="en-GB" sz="2400" dirty="0" err="1"/>
              <a:t>nua</a:t>
            </a:r>
            <a:r>
              <a:rPr lang="en-GB" sz="2400" dirty="0"/>
              <a:t> a </a:t>
            </a:r>
            <a:r>
              <a:rPr lang="ga-IE" sz="2400" dirty="0"/>
              <a:t>chruth</a:t>
            </a:r>
            <a:r>
              <a:rPr lang="en-GB" sz="2400" dirty="0"/>
              <a:t>ú.</a:t>
            </a:r>
            <a:endParaRPr lang="en-IE" sz="2400" dirty="0"/>
          </a:p>
          <a:p>
            <a:endParaRPr lang="en-IE" dirty="0"/>
          </a:p>
        </p:txBody>
      </p:sp>
      <p:sp>
        <p:nvSpPr>
          <p:cNvPr id="4" name="Right Arrow 3"/>
          <p:cNvSpPr/>
          <p:nvPr/>
        </p:nvSpPr>
        <p:spPr>
          <a:xfrm>
            <a:off x="3131840" y="2272146"/>
            <a:ext cx="2160240" cy="3657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2" descr="Mi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0" y="1435862"/>
            <a:ext cx="3106316" cy="239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FF3399"/>
                </a:solidFill>
              </a:rPr>
              <a:t>% Am </a:t>
            </a:r>
            <a:r>
              <a:rPr lang="en-IE" b="1" dirty="0" err="1">
                <a:solidFill>
                  <a:srgbClr val="FF3399"/>
                </a:solidFill>
              </a:rPr>
              <a:t>ina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err="1">
                <a:solidFill>
                  <a:srgbClr val="FF3399"/>
                </a:solidFill>
              </a:rPr>
              <a:t>mbíonn</a:t>
            </a:r>
            <a:r>
              <a:rPr lang="en-IE" b="1" dirty="0">
                <a:solidFill>
                  <a:srgbClr val="FF3399"/>
                </a:solidFill>
              </a:rPr>
              <a:t> an C</a:t>
            </a:r>
            <a:r>
              <a:rPr lang="ga-IE" b="1" dirty="0" err="1">
                <a:solidFill>
                  <a:srgbClr val="FF3399"/>
                </a:solidFill>
              </a:rPr>
              <a:t>hi</a:t>
            </a:r>
            <a:r>
              <a:rPr lang="en-IE" b="1" dirty="0" err="1">
                <a:solidFill>
                  <a:srgbClr val="FF3399"/>
                </a:solidFill>
              </a:rPr>
              <a:t>ll</a:t>
            </a:r>
            <a:r>
              <a:rPr lang="en-IE" b="1" dirty="0">
                <a:solidFill>
                  <a:srgbClr val="FF3399"/>
                </a:solidFill>
              </a:rPr>
              <a:t> ag </a:t>
            </a:r>
            <a:r>
              <a:rPr lang="en-IE" b="1" dirty="0" err="1">
                <a:solidFill>
                  <a:srgbClr val="FF3399"/>
                </a:solidFill>
              </a:rPr>
              <a:t>deighilt</a:t>
            </a:r>
            <a:r>
              <a:rPr lang="en-IE" b="1" dirty="0">
                <a:solidFill>
                  <a:srgbClr val="FF3399"/>
                </a:solidFill>
              </a:rPr>
              <a:t>* </a:t>
            </a:r>
            <a:r>
              <a:rPr lang="en-IE" b="1" dirty="0" err="1">
                <a:solidFill>
                  <a:srgbClr val="FF3399"/>
                </a:solidFill>
              </a:rPr>
              <a:t>i</a:t>
            </a: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err="1">
                <a:solidFill>
                  <a:srgbClr val="FF3399"/>
                </a:solidFill>
              </a:rPr>
              <a:t>rith</a:t>
            </a:r>
            <a:r>
              <a:rPr lang="en-IE" b="1" dirty="0">
                <a:solidFill>
                  <a:srgbClr val="FF3399"/>
                </a:solidFill>
              </a:rPr>
              <a:t> a ‘</a:t>
            </a:r>
            <a:r>
              <a:rPr lang="en-IE" b="1" dirty="0" err="1">
                <a:solidFill>
                  <a:srgbClr val="FF3399"/>
                </a:solidFill>
              </a:rPr>
              <a:t>sao</a:t>
            </a:r>
            <a:r>
              <a:rPr lang="ga-IE" b="1" dirty="0">
                <a:solidFill>
                  <a:srgbClr val="FF3399"/>
                </a:solidFill>
              </a:rPr>
              <a:t>i</a:t>
            </a:r>
            <a:r>
              <a:rPr lang="en-IE" b="1" dirty="0">
                <a:solidFill>
                  <a:srgbClr val="FF3399"/>
                </a:solidFill>
              </a:rPr>
              <a:t>l’.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447667"/>
              </p:ext>
            </p:extLst>
          </p:nvPr>
        </p:nvGraphicFramePr>
        <p:xfrm>
          <a:off x="-180528" y="172652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6438023" y="4149080"/>
            <a:ext cx="16048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ga-IE" sz="2400" dirty="0"/>
              <a:t>C</a:t>
            </a:r>
            <a:r>
              <a:rPr lang="en-GB" sz="2400" dirty="0" err="1"/>
              <a:t>íticinéis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38023" y="3527837"/>
            <a:ext cx="16048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Idirphas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10381" y="2816681"/>
            <a:ext cx="16048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Miotóis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01864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3938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Tarlaíonn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dhá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chineál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cilld</a:t>
            </a:r>
            <a:r>
              <a:rPr lang="ga-IE" u="sng" dirty="0">
                <a:solidFill>
                  <a:srgbClr val="FF0000"/>
                </a:solidFill>
              </a:rPr>
              <a:t>e</a:t>
            </a:r>
            <a:r>
              <a:rPr lang="en-GB" u="sng" dirty="0" err="1">
                <a:solidFill>
                  <a:srgbClr val="FF0000"/>
                </a:solidFill>
              </a:rPr>
              <a:t>ighilte</a:t>
            </a:r>
            <a:r>
              <a:rPr lang="en-GB" u="sng" dirty="0">
                <a:solidFill>
                  <a:srgbClr val="FF0000"/>
                </a:solidFill>
              </a:rPr>
              <a:t> do </a:t>
            </a:r>
            <a:r>
              <a:rPr lang="en-GB" u="sng" dirty="0" err="1">
                <a:solidFill>
                  <a:srgbClr val="FF0000"/>
                </a:solidFill>
              </a:rPr>
              <a:t>chealla</a:t>
            </a:r>
            <a:r>
              <a:rPr lang="en-GB" u="sng" dirty="0">
                <a:solidFill>
                  <a:srgbClr val="FF0000"/>
                </a:solidFill>
              </a:rPr>
              <a:t> – </a:t>
            </a:r>
            <a:r>
              <a:rPr lang="en-GB" b="1" u="sng" dirty="0" err="1">
                <a:solidFill>
                  <a:srgbClr val="FF0000"/>
                </a:solidFill>
              </a:rPr>
              <a:t>Miotóis</a:t>
            </a:r>
            <a:r>
              <a:rPr lang="en-GB" b="1" u="sng" dirty="0">
                <a:solidFill>
                  <a:srgbClr val="FF0000"/>
                </a:solidFill>
              </a:rPr>
              <a:t> &amp; </a:t>
            </a:r>
            <a:r>
              <a:rPr lang="en-GB" b="1" u="sng" dirty="0" err="1">
                <a:solidFill>
                  <a:srgbClr val="FF0000"/>
                </a:solidFill>
              </a:rPr>
              <a:t>Méóis</a:t>
            </a:r>
            <a:r>
              <a:rPr lang="en-GB" b="1" u="sng" dirty="0">
                <a:solidFill>
                  <a:srgbClr val="FF0000"/>
                </a:solidFill>
              </a:rPr>
              <a:t>.  </a:t>
            </a:r>
            <a:br>
              <a:rPr lang="en-IE" dirty="0"/>
            </a:br>
            <a:r>
              <a:rPr lang="en-GB" dirty="0"/>
              <a:t> 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64" y="1700808"/>
            <a:ext cx="536408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b="1" dirty="0" err="1">
                <a:solidFill>
                  <a:srgbClr val="0070C0"/>
                </a:solidFill>
              </a:rPr>
              <a:t>Miotóis</a:t>
            </a:r>
            <a:r>
              <a:rPr lang="en-GB" sz="3500" b="1" dirty="0">
                <a:solidFill>
                  <a:srgbClr val="0070C0"/>
                </a:solidFill>
              </a:rPr>
              <a:t>: </a:t>
            </a:r>
            <a:r>
              <a:rPr lang="en-GB" dirty="0" err="1"/>
              <a:t>Cilldeighilt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gcuireann</a:t>
            </a:r>
            <a:r>
              <a:rPr lang="en-GB" dirty="0"/>
              <a:t> </a:t>
            </a:r>
            <a:r>
              <a:rPr lang="en-GB" dirty="0" err="1"/>
              <a:t>cill</a:t>
            </a:r>
            <a:r>
              <a:rPr lang="en-GB" dirty="0"/>
              <a:t> </a:t>
            </a:r>
            <a:r>
              <a:rPr lang="en-GB" dirty="0" err="1"/>
              <a:t>amháin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dhá</a:t>
            </a:r>
            <a:r>
              <a:rPr lang="en-GB" dirty="0">
                <a:solidFill>
                  <a:srgbClr val="00B050"/>
                </a:solidFill>
              </a:rPr>
              <a:t> chill </a:t>
            </a:r>
            <a:r>
              <a:rPr lang="en-GB" dirty="0" err="1">
                <a:solidFill>
                  <a:srgbClr val="00B050"/>
                </a:solidFill>
              </a:rPr>
              <a:t>ionann</a:t>
            </a:r>
            <a:r>
              <a:rPr lang="ga-IE" dirty="0">
                <a:solidFill>
                  <a:srgbClr val="00B050"/>
                </a:solidFill>
              </a:rPr>
              <a:t>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fáil</a:t>
            </a:r>
            <a:r>
              <a:rPr lang="en-GB" dirty="0"/>
              <a:t> </a:t>
            </a:r>
            <a:r>
              <a:rPr lang="en-GB" b="1" dirty="0">
                <a:solidFill>
                  <a:srgbClr val="FF3399"/>
                </a:solidFill>
              </a:rPr>
              <a:t>(46)</a:t>
            </a:r>
            <a:endParaRPr lang="en-IE" b="1" dirty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en-GB" sz="3500" b="1" dirty="0" err="1">
                <a:solidFill>
                  <a:srgbClr val="0070C0"/>
                </a:solidFill>
              </a:rPr>
              <a:t>Méóis</a:t>
            </a:r>
            <a:r>
              <a:rPr lang="en-GB" sz="3500" b="1" dirty="0">
                <a:solidFill>
                  <a:srgbClr val="0070C0"/>
                </a:solidFill>
              </a:rPr>
              <a:t>: </a:t>
            </a:r>
            <a:r>
              <a:rPr lang="en-GB" dirty="0" err="1"/>
              <a:t>Cilldeighilt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gcuireann</a:t>
            </a:r>
            <a:r>
              <a:rPr lang="en-GB" dirty="0"/>
              <a:t> </a:t>
            </a:r>
            <a:r>
              <a:rPr lang="en-GB" dirty="0" err="1"/>
              <a:t>cill</a:t>
            </a:r>
            <a:r>
              <a:rPr lang="en-GB" dirty="0"/>
              <a:t> </a:t>
            </a:r>
            <a:r>
              <a:rPr lang="en-GB" dirty="0" err="1"/>
              <a:t>amháin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ceithre</a:t>
            </a:r>
            <a:r>
              <a:rPr lang="en-GB" dirty="0">
                <a:solidFill>
                  <a:srgbClr val="00B050"/>
                </a:solidFill>
              </a:rPr>
              <a:t> chill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fáil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mbíonn</a:t>
            </a:r>
            <a:r>
              <a:rPr lang="en-GB" dirty="0"/>
              <a:t> </a:t>
            </a:r>
            <a:r>
              <a:rPr lang="en-GB" b="1" dirty="0" err="1"/>
              <a:t>leathlíon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dirty="0"/>
              <a:t> </a:t>
            </a:r>
            <a:r>
              <a:rPr lang="en-GB" b="1" dirty="0" err="1"/>
              <a:t>gcrómasóm</a:t>
            </a:r>
            <a:r>
              <a:rPr lang="en-GB" dirty="0"/>
              <a:t> a </a:t>
            </a:r>
            <a:r>
              <a:rPr lang="en-GB" dirty="0" err="1"/>
              <a:t>bhí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chill b</a:t>
            </a:r>
            <a:r>
              <a:rPr lang="ga-IE" dirty="0"/>
              <a:t>h</a:t>
            </a:r>
            <a:r>
              <a:rPr lang="en-GB" dirty="0" err="1"/>
              <a:t>unaidh</a:t>
            </a:r>
            <a:r>
              <a:rPr lang="en-GB" b="1" dirty="0">
                <a:solidFill>
                  <a:srgbClr val="FF3399"/>
                </a:solidFill>
              </a:rPr>
              <a:t> (23)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3399"/>
                </a:solidFill>
              </a:rPr>
              <a:t>Na </a:t>
            </a:r>
            <a:r>
              <a:rPr lang="en-GB" b="1" dirty="0" err="1">
                <a:solidFill>
                  <a:srgbClr val="FF3399"/>
                </a:solidFill>
              </a:rPr>
              <a:t>gnéaschealla</a:t>
            </a:r>
            <a:r>
              <a:rPr lang="en-GB" b="1" dirty="0">
                <a:solidFill>
                  <a:srgbClr val="FF3399"/>
                </a:solidFill>
              </a:rPr>
              <a:t>.</a:t>
            </a:r>
            <a:endParaRPr lang="en-IE" b="1" dirty="0">
              <a:solidFill>
                <a:srgbClr val="FF3399"/>
              </a:solidFill>
            </a:endParaRP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 descr="http://thumb7.shutterstock.com/display_pic_with_logo/553861/203695261/stock-photo--d-illustration-of-sperm-and-egg-cell-insemination-concept-203695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98" y="2414582"/>
            <a:ext cx="3530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9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5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err="1">
                <a:solidFill>
                  <a:srgbClr val="FF0000"/>
                </a:solidFill>
              </a:rPr>
              <a:t>Miotóis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3960440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/>
              <a:t>Cuirtear</a:t>
            </a:r>
            <a:r>
              <a:rPr lang="en-GB" dirty="0"/>
              <a:t> </a:t>
            </a:r>
            <a:r>
              <a:rPr lang="en-GB" b="1" dirty="0" err="1"/>
              <a:t>dhá</a:t>
            </a:r>
            <a:r>
              <a:rPr lang="en-GB" b="1" dirty="0"/>
              <a:t> chill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fáil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mbíonn</a:t>
            </a:r>
            <a:r>
              <a:rPr lang="en-GB" dirty="0"/>
              <a:t> </a:t>
            </a:r>
            <a:r>
              <a:rPr lang="en-GB" b="1" dirty="0"/>
              <a:t>an </a:t>
            </a:r>
            <a:r>
              <a:rPr lang="en-GB" b="1" dirty="0" err="1"/>
              <a:t>líon</a:t>
            </a:r>
            <a:r>
              <a:rPr lang="en-GB" b="1" dirty="0"/>
              <a:t> </a:t>
            </a:r>
            <a:r>
              <a:rPr lang="en-GB" b="1" dirty="0" err="1"/>
              <a:t>céanna</a:t>
            </a:r>
            <a:r>
              <a:rPr lang="en-GB" b="1" dirty="0"/>
              <a:t> </a:t>
            </a:r>
            <a:r>
              <a:rPr lang="en-GB" b="1" dirty="0" err="1"/>
              <a:t>crómasóm</a:t>
            </a:r>
            <a:r>
              <a:rPr lang="en-GB" b="1" dirty="0"/>
              <a:t> (46).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FEIDHM:  </a:t>
            </a:r>
            <a:r>
              <a:rPr lang="en-GB" dirty="0" err="1">
                <a:solidFill>
                  <a:srgbClr val="FF3399"/>
                </a:solidFill>
              </a:rPr>
              <a:t>fás</a:t>
            </a:r>
            <a:r>
              <a:rPr lang="en-GB" dirty="0">
                <a:solidFill>
                  <a:srgbClr val="FF3399"/>
                </a:solidFill>
              </a:rPr>
              <a:t> &amp; </a:t>
            </a:r>
            <a:r>
              <a:rPr lang="en-GB" dirty="0" err="1">
                <a:solidFill>
                  <a:srgbClr val="FF3399"/>
                </a:solidFill>
              </a:rPr>
              <a:t>deisiú</a:t>
            </a:r>
            <a:r>
              <a:rPr lang="en-GB" dirty="0"/>
              <a:t>.  </a:t>
            </a:r>
          </a:p>
          <a:p>
            <a:pPr marL="0" indent="0">
              <a:buNone/>
            </a:pP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CONAS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</a:t>
            </a:r>
            <a:r>
              <a:rPr lang="en-GB" dirty="0"/>
              <a:t> </a:t>
            </a:r>
            <a:r>
              <a:rPr lang="ga-IE" dirty="0"/>
              <a:t>chéim</a:t>
            </a:r>
            <a:r>
              <a:rPr lang="en-GB" dirty="0"/>
              <a:t> a </a:t>
            </a:r>
            <a:r>
              <a:rPr lang="en-GB" dirty="0" err="1"/>
              <a:t>bhíonn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mhiotóis</a:t>
            </a:r>
            <a:r>
              <a:rPr lang="en-GB" dirty="0"/>
              <a:t> –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1</a:t>
            </a:r>
            <a:r>
              <a:rPr lang="en-GB" dirty="0"/>
              <a:t>.</a:t>
            </a:r>
            <a:r>
              <a:rPr lang="en-GB" b="1" dirty="0">
                <a:solidFill>
                  <a:srgbClr val="00B050"/>
                </a:solidFill>
              </a:rPr>
              <a:t>Própas,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2.Meiteapas,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3.Anapas &amp;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4.Teileapas</a:t>
            </a:r>
            <a:endParaRPr lang="en-IE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http://thumb101.shutterstock.com/display_pic_with_logo/2962156/404965237/stock-vector-mitosis-phases-of-mitosis-cell-division-vector-diagram-4049652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8139"/>
          <a:stretch/>
        </p:blipFill>
        <p:spPr bwMode="auto">
          <a:xfrm>
            <a:off x="3995936" y="404664"/>
            <a:ext cx="48965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2924944"/>
            <a:ext cx="201622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4400" dirty="0" err="1"/>
              <a:t>Miotóis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350686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" y="399402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IE" dirty="0">
                <a:solidFill>
                  <a:srgbClr val="FF0000"/>
                </a:solidFill>
              </a:rPr>
              <a:t>1. </a:t>
            </a:r>
            <a:r>
              <a:rPr lang="en-GB" b="1" dirty="0" err="1">
                <a:solidFill>
                  <a:srgbClr val="FF0000"/>
                </a:solidFill>
              </a:rPr>
              <a:t>Própas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r>
              <a:rPr lang="en-GB" dirty="0">
                <a:solidFill>
                  <a:srgbClr val="FF0000"/>
                </a:solidFill>
              </a:rPr>
              <a:t>  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921352"/>
            <a:ext cx="129614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Ceintrimír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49990" y="4725144"/>
            <a:ext cx="14103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Cromasóim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36308" y="1542402"/>
            <a:ext cx="100811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Ceintrín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924816"/>
            <a:ext cx="3484806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i="1" dirty="0"/>
              <a:t>1.Snáithíní </a:t>
            </a:r>
            <a:r>
              <a:rPr lang="en-IE" sz="2800" b="1" i="1" dirty="0" err="1"/>
              <a:t>Fearsaide</a:t>
            </a:r>
            <a:r>
              <a:rPr lang="en-IE" sz="2800" b="1" i="1" dirty="0"/>
              <a:t> </a:t>
            </a:r>
            <a:r>
              <a:rPr lang="en-IE" sz="2800" i="1" dirty="0" err="1"/>
              <a:t>ag</a:t>
            </a:r>
            <a:r>
              <a:rPr lang="en-IE" sz="2800" i="1" dirty="0"/>
              <a:t> </a:t>
            </a:r>
            <a:r>
              <a:rPr lang="en-IE" sz="2800" i="1" dirty="0" err="1"/>
              <a:t>forbairt</a:t>
            </a:r>
            <a:r>
              <a:rPr lang="ga-IE" sz="2800" i="1" dirty="0"/>
              <a:t> </a:t>
            </a:r>
            <a:endParaRPr lang="en-IE" sz="2800" b="1" i="1" u="sng" dirty="0"/>
          </a:p>
          <a:p>
            <a:r>
              <a:rPr lang="en-IE" sz="2800" i="1" dirty="0"/>
              <a:t>2.</a:t>
            </a:r>
            <a:r>
              <a:rPr lang="en-IE" sz="2800" b="1" i="1" dirty="0"/>
              <a:t>C</a:t>
            </a:r>
            <a:r>
              <a:rPr lang="ga-IE" sz="2800" b="1" i="1" dirty="0"/>
              <a:t>rómasóm</a:t>
            </a:r>
            <a:r>
              <a:rPr lang="en-IE" sz="2800" b="1" i="1" dirty="0"/>
              <a:t> le </a:t>
            </a:r>
            <a:r>
              <a:rPr lang="en-IE" sz="2800" b="1" i="1" dirty="0" err="1"/>
              <a:t>feic</a:t>
            </a:r>
            <a:r>
              <a:rPr lang="ga-IE" sz="2800" b="1" i="1" dirty="0"/>
              <a:t>e</a:t>
            </a:r>
            <a:r>
              <a:rPr lang="en-IE" sz="2800" b="1" i="1" dirty="0" err="1"/>
              <a:t>áil</a:t>
            </a:r>
            <a:r>
              <a:rPr lang="en-IE" sz="2800" b="1" i="1" dirty="0"/>
              <a:t> </a:t>
            </a:r>
          </a:p>
          <a:p>
            <a:r>
              <a:rPr lang="en-IE" sz="2800" i="1" dirty="0"/>
              <a:t>3. </a:t>
            </a:r>
            <a:r>
              <a:rPr lang="ga-IE" sz="2800" i="1" dirty="0"/>
              <a:t>Tosaíonn s</a:t>
            </a:r>
            <a:r>
              <a:rPr lang="ga-IE" sz="2800" b="1" i="1" dirty="0"/>
              <a:t>cannán n</a:t>
            </a:r>
            <a:r>
              <a:rPr lang="en-IE" sz="2800" b="1" i="1" dirty="0" err="1"/>
              <a:t>úicléasach</a:t>
            </a:r>
            <a:r>
              <a:rPr lang="en-IE" sz="2800" b="1" i="1" dirty="0"/>
              <a:t> ag </a:t>
            </a:r>
            <a:r>
              <a:rPr lang="en-IE" sz="2800" b="1" i="1" dirty="0" err="1"/>
              <a:t>briseadh</a:t>
            </a:r>
            <a:r>
              <a:rPr lang="en-IE" sz="2800" i="1" dirty="0"/>
              <a:t> </a:t>
            </a:r>
            <a:r>
              <a:rPr lang="en-IE" sz="2800" i="1" dirty="0" err="1"/>
              <a:t>síos</a:t>
            </a:r>
            <a:endParaRPr lang="en-IE" sz="2800" b="1" i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39" y="1339415"/>
            <a:ext cx="3608546" cy="292873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267742" y="1772816"/>
            <a:ext cx="1483746" cy="173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96136" y="2568813"/>
            <a:ext cx="1584176" cy="246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7249990" y="3166271"/>
            <a:ext cx="705150" cy="1558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4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817</Words>
  <Application>Microsoft Office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Wingdings</vt:lpstr>
      <vt:lpstr>Office Theme</vt:lpstr>
      <vt:lpstr>Cb. 13 Leanúnachas cealla</vt:lpstr>
      <vt:lpstr>Leanúnachas cealla</vt:lpstr>
      <vt:lpstr>Crómasóm</vt:lpstr>
      <vt:lpstr>Crómasóim- Haplóideacha/Dioplóideacha</vt:lpstr>
      <vt:lpstr>Timthriall na Cille:</vt:lpstr>
      <vt:lpstr>% Am ina mbíonn an Chill ag deighilt* i rith a ‘saoil’.</vt:lpstr>
      <vt:lpstr>Tarlaíonn dhá chineál cilldeighilte do chealla – Miotóis &amp; Méóis.     </vt:lpstr>
      <vt:lpstr>Miotóis:</vt:lpstr>
      <vt:lpstr>1. Própas:  </vt:lpstr>
      <vt:lpstr>2. Meiteapas:</vt:lpstr>
      <vt:lpstr>3.An tAnapas</vt:lpstr>
      <vt:lpstr>4.An Teileapas</vt:lpstr>
      <vt:lpstr>Cíticinéis</vt:lpstr>
      <vt:lpstr>Tábhacht na Miotóise</vt:lpstr>
      <vt:lpstr>Ailse</vt:lpstr>
      <vt:lpstr>PowerPoint Presentation</vt:lpstr>
      <vt:lpstr>Carcanaigin: </vt:lpstr>
      <vt:lpstr>Méóis: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Leanúnachas cealla</dc:title>
  <dc:creator>Scoil Chaitríona</dc:creator>
  <cp:lastModifiedBy>MUIREANN O'CONNOR</cp:lastModifiedBy>
  <cp:revision>244</cp:revision>
  <dcterms:created xsi:type="dcterms:W3CDTF">2011-09-06T13:34:23Z</dcterms:created>
  <dcterms:modified xsi:type="dcterms:W3CDTF">2016-05-11T19:16:10Z</dcterms:modified>
</cp:coreProperties>
</file>